
<file path=[Content_Types].xml><?xml version="1.0" encoding="utf-8"?>
<Types xmlns="http://schemas.openxmlformats.org/package/2006/content-types">
  <Default Extension="xml" ContentType="application/xml"/>
  <Default Extension="jpeg" ContentType="image/jpeg"/>
  <Default Extension="jpg" ContentType="image/jpeg"/>
  <Default Extension="tiff" ContentType="image/tiff"/>
  <Default Extension="emf" ContentType="image/x-emf"/>
  <Default Extension="rels" ContentType="application/vnd.openxmlformats-package.relationships+xml"/>
  <Default Extension="tif" ContentType="image/tif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0"/>
  </p:notesMasterIdLst>
  <p:sldIdLst>
    <p:sldId id="256" r:id="rId2"/>
    <p:sldId id="285" r:id="rId3"/>
    <p:sldId id="261" r:id="rId4"/>
    <p:sldId id="286" r:id="rId5"/>
    <p:sldId id="322" r:id="rId6"/>
    <p:sldId id="325" r:id="rId7"/>
    <p:sldId id="323" r:id="rId8"/>
    <p:sldId id="264" r:id="rId9"/>
    <p:sldId id="271" r:id="rId10"/>
    <p:sldId id="326" r:id="rId11"/>
    <p:sldId id="324" r:id="rId12"/>
    <p:sldId id="320" r:id="rId13"/>
    <p:sldId id="327" r:id="rId14"/>
    <p:sldId id="265" r:id="rId15"/>
    <p:sldId id="312" r:id="rId16"/>
    <p:sldId id="273" r:id="rId17"/>
    <p:sldId id="259" r:id="rId18"/>
    <p:sldId id="334" r:id="rId19"/>
    <p:sldId id="277" r:id="rId20"/>
    <p:sldId id="279" r:id="rId21"/>
    <p:sldId id="305" r:id="rId22"/>
    <p:sldId id="276" r:id="rId23"/>
    <p:sldId id="295" r:id="rId24"/>
    <p:sldId id="288" r:id="rId25"/>
    <p:sldId id="289" r:id="rId26"/>
    <p:sldId id="307" r:id="rId27"/>
    <p:sldId id="331" r:id="rId28"/>
    <p:sldId id="291" r:id="rId29"/>
    <p:sldId id="333" r:id="rId30"/>
    <p:sldId id="330" r:id="rId31"/>
    <p:sldId id="297" r:id="rId32"/>
    <p:sldId id="292" r:id="rId33"/>
    <p:sldId id="332" r:id="rId34"/>
    <p:sldId id="308" r:id="rId35"/>
    <p:sldId id="317" r:id="rId36"/>
    <p:sldId id="278" r:id="rId37"/>
    <p:sldId id="310" r:id="rId38"/>
    <p:sldId id="313" r:id="rId39"/>
    <p:sldId id="300" r:id="rId40"/>
    <p:sldId id="301" r:id="rId41"/>
    <p:sldId id="302" r:id="rId42"/>
    <p:sldId id="303" r:id="rId43"/>
    <p:sldId id="329" r:id="rId44"/>
    <p:sldId id="309" r:id="rId45"/>
    <p:sldId id="311" r:id="rId46"/>
    <p:sldId id="281" r:id="rId47"/>
    <p:sldId id="284" r:id="rId48"/>
    <p:sldId id="315" r:id="rId4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909"/>
    <p:restoredTop sz="87698" autoAdjust="0"/>
  </p:normalViewPr>
  <p:slideViewPr>
    <p:cSldViewPr snapToGrid="0" snapToObjects="1">
      <p:cViewPr>
        <p:scale>
          <a:sx n="75" d="100"/>
          <a:sy n="75" d="100"/>
        </p:scale>
        <p:origin x="-992" y="-33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notesMaster" Target="notesMasters/notesMaster1.xml"/><Relationship Id="rId51" Type="http://schemas.openxmlformats.org/officeDocument/2006/relationships/printerSettings" Target="printerSettings/printerSettings1.bin"/><Relationship Id="rId52" Type="http://schemas.openxmlformats.org/officeDocument/2006/relationships/presProps" Target="presProps.xml"/><Relationship Id="rId53" Type="http://schemas.openxmlformats.org/officeDocument/2006/relationships/viewProps" Target="viewProps.xml"/><Relationship Id="rId54" Type="http://schemas.openxmlformats.org/officeDocument/2006/relationships/theme" Target="theme/theme1.xml"/><Relationship Id="rId55"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B99BEB7-9CFD-9D45-893E-4B3302C3929E}" type="datetimeFigureOut">
              <a:rPr lang="en-US" smtClean="0"/>
              <a:t>3/26/18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EB88A81-8D80-8441-84E4-818F64805E42}" type="slidenum">
              <a:rPr lang="en-US" smtClean="0"/>
              <a:t>‹#›</a:t>
            </a:fld>
            <a:endParaRPr lang="en-US"/>
          </a:p>
        </p:txBody>
      </p:sp>
    </p:spTree>
    <p:extLst>
      <p:ext uri="{BB962C8B-B14F-4D97-AF65-F5344CB8AC3E}">
        <p14:creationId xmlns:p14="http://schemas.microsoft.com/office/powerpoint/2010/main" val="2877391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B88A81-8D80-8441-84E4-818F64805E42}" type="slidenum">
              <a:rPr lang="en-US" smtClean="0"/>
              <a:t>3</a:t>
            </a:fld>
            <a:endParaRPr lang="en-US"/>
          </a:p>
        </p:txBody>
      </p:sp>
    </p:spTree>
    <p:extLst>
      <p:ext uri="{BB962C8B-B14F-4D97-AF65-F5344CB8AC3E}">
        <p14:creationId xmlns:p14="http://schemas.microsoft.com/office/powerpoint/2010/main" val="20460029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Lower</a:t>
            </a:r>
            <a:r>
              <a:rPr lang="en-US" baseline="0" dirty="0" smtClean="0"/>
              <a:t> </a:t>
            </a:r>
            <a:r>
              <a:rPr lang="en-US" baseline="0" dirty="0" err="1" smtClean="0"/>
              <a:t>Varroa</a:t>
            </a:r>
            <a:r>
              <a:rPr lang="en-US" baseline="0" dirty="0" smtClean="0"/>
              <a:t> in migratory: Previous studies found lower mite loads in migratory hives and hypothesized that this was due to the bumping around while on the road in the truck. This was not the case in our study- as you see </a:t>
            </a:r>
            <a:r>
              <a:rPr lang="en-US" baseline="0" dirty="0" err="1" smtClean="0"/>
              <a:t>varroa</a:t>
            </a:r>
            <a:r>
              <a:rPr lang="en-US" baseline="0" dirty="0" smtClean="0"/>
              <a:t> loads similar right when the bees returned at time step two. However, we do see a crash in the </a:t>
            </a:r>
            <a:r>
              <a:rPr lang="en-US" baseline="0" dirty="0" err="1" smtClean="0"/>
              <a:t>Varroa</a:t>
            </a:r>
            <a:r>
              <a:rPr lang="en-US" baseline="0" dirty="0" smtClean="0"/>
              <a:t> population at time step three. We believe this could be due to the lower bee population present in the hives after the stress of the move. Since we know that </a:t>
            </a:r>
            <a:r>
              <a:rPr lang="en-US" baseline="0" dirty="0" err="1" smtClean="0"/>
              <a:t>Varroa</a:t>
            </a:r>
            <a:r>
              <a:rPr lang="en-US" baseline="0" dirty="0" smtClean="0"/>
              <a:t> populations mirror the populations of the bees in a hive.</a:t>
            </a:r>
            <a:endParaRPr lang="en-US" dirty="0"/>
          </a:p>
        </p:txBody>
      </p:sp>
      <p:sp>
        <p:nvSpPr>
          <p:cNvPr id="4" name="Slide Number Placeholder 3"/>
          <p:cNvSpPr>
            <a:spLocks noGrp="1"/>
          </p:cNvSpPr>
          <p:nvPr>
            <p:ph type="sldNum" sz="quarter" idx="10"/>
          </p:nvPr>
        </p:nvSpPr>
        <p:spPr/>
        <p:txBody>
          <a:bodyPr/>
          <a:lstStyle/>
          <a:p>
            <a:fld id="{5EB88A81-8D80-8441-84E4-818F64805E42}" type="slidenum">
              <a:rPr lang="en-US" smtClean="0"/>
              <a:t>28</a:t>
            </a:fld>
            <a:endParaRPr lang="en-US"/>
          </a:p>
        </p:txBody>
      </p:sp>
    </p:spTree>
    <p:extLst>
      <p:ext uri="{BB962C8B-B14F-4D97-AF65-F5344CB8AC3E}">
        <p14:creationId xmlns:p14="http://schemas.microsoft.com/office/powerpoint/2010/main" val="29795479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Migratory</a:t>
            </a:r>
            <a:r>
              <a:rPr lang="en-US" baseline="0" dirty="0" smtClean="0"/>
              <a:t> came back with higher BQCV loads- either due to stress or exposure in the almond fields. </a:t>
            </a:r>
            <a:endParaRPr lang="en-US" dirty="0"/>
          </a:p>
        </p:txBody>
      </p:sp>
      <p:sp>
        <p:nvSpPr>
          <p:cNvPr id="4" name="Slide Number Placeholder 3"/>
          <p:cNvSpPr>
            <a:spLocks noGrp="1"/>
          </p:cNvSpPr>
          <p:nvPr>
            <p:ph type="sldNum" sz="quarter" idx="10"/>
          </p:nvPr>
        </p:nvSpPr>
        <p:spPr/>
        <p:txBody>
          <a:bodyPr/>
          <a:lstStyle/>
          <a:p>
            <a:fld id="{5EB88A81-8D80-8441-84E4-818F64805E42}" type="slidenum">
              <a:rPr lang="en-US" smtClean="0"/>
              <a:t>32</a:t>
            </a:fld>
            <a:endParaRPr lang="en-US"/>
          </a:p>
        </p:txBody>
      </p:sp>
    </p:spTree>
    <p:extLst>
      <p:ext uri="{BB962C8B-B14F-4D97-AF65-F5344CB8AC3E}">
        <p14:creationId xmlns:p14="http://schemas.microsoft.com/office/powerpoint/2010/main" val="6930189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Hundreds of thousands of pounds of OSS formulas are used in California almonds each</a:t>
            </a:r>
            <a:r>
              <a:rPr lang="en-US" baseline="0" dirty="0" smtClean="0"/>
              <a:t> year, often during bloom. </a:t>
            </a:r>
            <a:endParaRPr lang="en-US" dirty="0"/>
          </a:p>
        </p:txBody>
      </p:sp>
      <p:sp>
        <p:nvSpPr>
          <p:cNvPr id="4" name="Slide Number Placeholder 3"/>
          <p:cNvSpPr>
            <a:spLocks noGrp="1"/>
          </p:cNvSpPr>
          <p:nvPr>
            <p:ph type="sldNum" sz="quarter" idx="10"/>
          </p:nvPr>
        </p:nvSpPr>
        <p:spPr/>
        <p:txBody>
          <a:bodyPr/>
          <a:lstStyle/>
          <a:p>
            <a:fld id="{5EB88A81-8D80-8441-84E4-818F64805E42}" type="slidenum">
              <a:rPr lang="en-US" smtClean="0"/>
              <a:t>33</a:t>
            </a:fld>
            <a:endParaRPr lang="en-US"/>
          </a:p>
        </p:txBody>
      </p:sp>
    </p:spTree>
    <p:extLst>
      <p:ext uri="{BB962C8B-B14F-4D97-AF65-F5344CB8AC3E}">
        <p14:creationId xmlns:p14="http://schemas.microsoft.com/office/powerpoint/2010/main" val="10539928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B88A81-8D80-8441-84E4-818F64805E42}" type="slidenum">
              <a:rPr lang="en-US" smtClean="0"/>
              <a:t>38</a:t>
            </a:fld>
            <a:endParaRPr lang="en-US"/>
          </a:p>
        </p:txBody>
      </p:sp>
    </p:spTree>
    <p:extLst>
      <p:ext uri="{BB962C8B-B14F-4D97-AF65-F5344CB8AC3E}">
        <p14:creationId xmlns:p14="http://schemas.microsoft.com/office/powerpoint/2010/main" val="19459126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One</a:t>
            </a:r>
            <a:r>
              <a:rPr lang="en-US" baseline="0" dirty="0" smtClean="0"/>
              <a:t> month a</a:t>
            </a:r>
            <a:r>
              <a:rPr lang="en-US" dirty="0" smtClean="0"/>
              <a:t>fter</a:t>
            </a:r>
            <a:r>
              <a:rPr lang="en-US" baseline="0" dirty="0" smtClean="0"/>
              <a:t> the introduction on the migratory hives, we see an increase in DWV prevalence in the exposed group. </a:t>
            </a:r>
            <a:endParaRPr lang="en-US" dirty="0"/>
          </a:p>
        </p:txBody>
      </p:sp>
      <p:sp>
        <p:nvSpPr>
          <p:cNvPr id="4" name="Slide Number Placeholder 3"/>
          <p:cNvSpPr>
            <a:spLocks noGrp="1"/>
          </p:cNvSpPr>
          <p:nvPr>
            <p:ph type="sldNum" sz="quarter" idx="10"/>
          </p:nvPr>
        </p:nvSpPr>
        <p:spPr/>
        <p:txBody>
          <a:bodyPr/>
          <a:lstStyle/>
          <a:p>
            <a:fld id="{5EB88A81-8D80-8441-84E4-818F64805E42}" type="slidenum">
              <a:rPr lang="en-US" smtClean="0"/>
              <a:t>40</a:t>
            </a:fld>
            <a:endParaRPr lang="en-US"/>
          </a:p>
        </p:txBody>
      </p:sp>
    </p:spTree>
    <p:extLst>
      <p:ext uri="{BB962C8B-B14F-4D97-AF65-F5344CB8AC3E}">
        <p14:creationId xmlns:p14="http://schemas.microsoft.com/office/powerpoint/2010/main" val="23155294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B88A81-8D80-8441-84E4-818F64805E42}" type="slidenum">
              <a:rPr lang="en-US" smtClean="0"/>
              <a:t>41</a:t>
            </a:fld>
            <a:endParaRPr lang="en-US"/>
          </a:p>
        </p:txBody>
      </p:sp>
    </p:spTree>
    <p:extLst>
      <p:ext uri="{BB962C8B-B14F-4D97-AF65-F5344CB8AC3E}">
        <p14:creationId xmlns:p14="http://schemas.microsoft.com/office/powerpoint/2010/main" val="9706648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see a converging of the BQCV loads, where the migratory hives are</a:t>
            </a:r>
            <a:r>
              <a:rPr lang="en-US" baseline="0" dirty="0" smtClean="0"/>
              <a:t> converging to the levels of the other two groups. It appears that migratory conditions increased the viral loads, but did not appear to affect the exposed group. </a:t>
            </a:r>
            <a:endParaRPr lang="en-US" dirty="0"/>
          </a:p>
        </p:txBody>
      </p:sp>
      <p:sp>
        <p:nvSpPr>
          <p:cNvPr id="4" name="Slide Number Placeholder 3"/>
          <p:cNvSpPr>
            <a:spLocks noGrp="1"/>
          </p:cNvSpPr>
          <p:nvPr>
            <p:ph type="sldNum" sz="quarter" idx="10"/>
          </p:nvPr>
        </p:nvSpPr>
        <p:spPr/>
        <p:txBody>
          <a:bodyPr/>
          <a:lstStyle/>
          <a:p>
            <a:fld id="{5EB88A81-8D80-8441-84E4-818F64805E42}" type="slidenum">
              <a:rPr lang="en-US" smtClean="0"/>
              <a:t>42</a:t>
            </a:fld>
            <a:endParaRPr lang="en-US"/>
          </a:p>
        </p:txBody>
      </p:sp>
    </p:spTree>
    <p:extLst>
      <p:ext uri="{BB962C8B-B14F-4D97-AF65-F5344CB8AC3E}">
        <p14:creationId xmlns:p14="http://schemas.microsoft.com/office/powerpoint/2010/main" val="6537894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also see an increase in DWV load. Why is this? </a:t>
            </a:r>
            <a:r>
              <a:rPr lang="en-US" baseline="0" dirty="0" smtClean="0"/>
              <a:t>we know that </a:t>
            </a:r>
            <a:r>
              <a:rPr lang="en-US" baseline="0" dirty="0" err="1" smtClean="0"/>
              <a:t>varroa</a:t>
            </a:r>
            <a:r>
              <a:rPr lang="en-US" baseline="0" dirty="0" smtClean="0"/>
              <a:t> are vectors for DWV. And that the bee population is tightly linked to </a:t>
            </a:r>
            <a:r>
              <a:rPr lang="en-US" baseline="0" dirty="0" err="1" smtClean="0"/>
              <a:t>Varroa</a:t>
            </a:r>
            <a:r>
              <a:rPr lang="en-US" baseline="0" dirty="0" smtClean="0"/>
              <a:t> population such that as bee population increases, so does </a:t>
            </a:r>
            <a:r>
              <a:rPr lang="en-US" baseline="0" dirty="0" err="1" smtClean="0"/>
              <a:t>varroa</a:t>
            </a:r>
            <a:r>
              <a:rPr lang="en-US" baseline="0" dirty="0" smtClean="0"/>
              <a:t> and DWV load. We believe that once the migratory colonies returned, this increased the opportunity for disease transmission. Since the exposed group had a healthy bee population and increasing </a:t>
            </a:r>
            <a:r>
              <a:rPr lang="en-US" baseline="0" dirty="0" err="1" smtClean="0"/>
              <a:t>varroa</a:t>
            </a:r>
            <a:r>
              <a:rPr lang="en-US" baseline="0" dirty="0" smtClean="0"/>
              <a:t> load at the time of exposure, conditions were ripe for the transmission and replication of DWV. In addition, we do not yet know if we are looking at different strains of DWV. It is possible that the migratory colony brought back a more virulent strain that is taking advantage of the increasing mite loads and large bee population of the exposed group. Further molecular testing would help to answer this question.</a:t>
            </a:r>
            <a:endParaRPr lang="en-US" dirty="0"/>
          </a:p>
        </p:txBody>
      </p:sp>
      <p:sp>
        <p:nvSpPr>
          <p:cNvPr id="4" name="Slide Number Placeholder 3"/>
          <p:cNvSpPr>
            <a:spLocks noGrp="1"/>
          </p:cNvSpPr>
          <p:nvPr>
            <p:ph type="sldNum" sz="quarter" idx="10"/>
          </p:nvPr>
        </p:nvSpPr>
        <p:spPr/>
        <p:txBody>
          <a:bodyPr/>
          <a:lstStyle/>
          <a:p>
            <a:fld id="{5EB88A81-8D80-8441-84E4-818F64805E42}" type="slidenum">
              <a:rPr lang="en-US" smtClean="0"/>
              <a:t>48</a:t>
            </a:fld>
            <a:endParaRPr lang="en-US"/>
          </a:p>
        </p:txBody>
      </p:sp>
    </p:spTree>
    <p:extLst>
      <p:ext uri="{BB962C8B-B14F-4D97-AF65-F5344CB8AC3E}">
        <p14:creationId xmlns:p14="http://schemas.microsoft.com/office/powerpoint/2010/main" val="9706648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Bees</a:t>
            </a:r>
            <a:r>
              <a:rPr lang="en-US" baseline="0" dirty="0" smtClean="0"/>
              <a:t> are important for both the pollination of our wild plants and agricultural crops. Without them, our fruit and vegetable choices would be very limited. Here’s a picture depicting our grocery stores without the pollination services of bees. </a:t>
            </a:r>
            <a:endParaRPr lang="en-US" dirty="0"/>
          </a:p>
        </p:txBody>
      </p:sp>
      <p:sp>
        <p:nvSpPr>
          <p:cNvPr id="4" name="Slide Number Placeholder 3"/>
          <p:cNvSpPr>
            <a:spLocks noGrp="1"/>
          </p:cNvSpPr>
          <p:nvPr>
            <p:ph type="sldNum" sz="quarter" idx="10"/>
          </p:nvPr>
        </p:nvSpPr>
        <p:spPr/>
        <p:txBody>
          <a:bodyPr/>
          <a:lstStyle/>
          <a:p>
            <a:fld id="{C6420625-B033-D446-ACF6-0BAF6EFD3E93}" type="slidenum">
              <a:rPr lang="en-US" smtClean="0"/>
              <a:t>5</a:t>
            </a:fld>
            <a:endParaRPr lang="en-US"/>
          </a:p>
        </p:txBody>
      </p:sp>
    </p:spTree>
    <p:extLst>
      <p:ext uri="{BB962C8B-B14F-4D97-AF65-F5344CB8AC3E}">
        <p14:creationId xmlns:p14="http://schemas.microsoft.com/office/powerpoint/2010/main" val="7799639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evidence is accumulating</a:t>
            </a:r>
            <a:r>
              <a:rPr lang="en-US" baseline="0" dirty="0" smtClean="0"/>
              <a:t> </a:t>
            </a:r>
            <a:r>
              <a:rPr lang="en-US" dirty="0" smtClean="0"/>
              <a:t>of spillover from managed</a:t>
            </a:r>
            <a:r>
              <a:rPr lang="en-US" baseline="0" dirty="0" smtClean="0"/>
              <a:t> bees to wild bees.</a:t>
            </a:r>
          </a:p>
        </p:txBody>
      </p:sp>
      <p:sp>
        <p:nvSpPr>
          <p:cNvPr id="4" name="Slide Number Placeholder 3"/>
          <p:cNvSpPr>
            <a:spLocks noGrp="1"/>
          </p:cNvSpPr>
          <p:nvPr>
            <p:ph type="sldNum" sz="quarter" idx="10"/>
          </p:nvPr>
        </p:nvSpPr>
        <p:spPr/>
        <p:txBody>
          <a:bodyPr/>
          <a:lstStyle/>
          <a:p>
            <a:fld id="{C6420625-B033-D446-ACF6-0BAF6EFD3E93}" type="slidenum">
              <a:rPr lang="en-US" smtClean="0"/>
              <a:t>6</a:t>
            </a:fld>
            <a:endParaRPr lang="en-US"/>
          </a:p>
        </p:txBody>
      </p:sp>
    </p:spTree>
    <p:extLst>
      <p:ext uri="{BB962C8B-B14F-4D97-AF65-F5344CB8AC3E}">
        <p14:creationId xmlns:p14="http://schemas.microsoft.com/office/powerpoint/2010/main" val="39780928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decline of pollinators has risen to public awareness and there are many threats affecting bees. </a:t>
            </a:r>
            <a:endParaRPr lang="en-US" dirty="0"/>
          </a:p>
        </p:txBody>
      </p:sp>
      <p:sp>
        <p:nvSpPr>
          <p:cNvPr id="4" name="Slide Number Placeholder 3"/>
          <p:cNvSpPr>
            <a:spLocks noGrp="1"/>
          </p:cNvSpPr>
          <p:nvPr>
            <p:ph type="sldNum" sz="quarter" idx="10"/>
          </p:nvPr>
        </p:nvSpPr>
        <p:spPr/>
        <p:txBody>
          <a:bodyPr/>
          <a:lstStyle/>
          <a:p>
            <a:fld id="{C6420625-B033-D446-ACF6-0BAF6EFD3E93}" type="slidenum">
              <a:rPr lang="en-US" smtClean="0"/>
              <a:t>7</a:t>
            </a:fld>
            <a:endParaRPr lang="en-US"/>
          </a:p>
        </p:txBody>
      </p:sp>
    </p:spTree>
    <p:extLst>
      <p:ext uri="{BB962C8B-B14F-4D97-AF65-F5344CB8AC3E}">
        <p14:creationId xmlns:p14="http://schemas.microsoft.com/office/powerpoint/2010/main" val="22196961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Each acre of almonds requires an average of two honey bee colonies [21] and as bees will forage 3 km from their colonies [23–25], bees in large orchards could theoretically share flowers with bees from nearly 56,000 other colonies. </a:t>
            </a:r>
            <a:endParaRPr lang="en-US" baseline="0" dirty="0" smtClean="0"/>
          </a:p>
        </p:txBody>
      </p:sp>
      <p:sp>
        <p:nvSpPr>
          <p:cNvPr id="4" name="Slide Number Placeholder 3"/>
          <p:cNvSpPr>
            <a:spLocks noGrp="1"/>
          </p:cNvSpPr>
          <p:nvPr>
            <p:ph type="sldNum" sz="quarter" idx="10"/>
          </p:nvPr>
        </p:nvSpPr>
        <p:spPr/>
        <p:txBody>
          <a:bodyPr/>
          <a:lstStyle/>
          <a:p>
            <a:fld id="{C6420625-B033-D446-ACF6-0BAF6EFD3E93}" type="slidenum">
              <a:rPr lang="en-US" smtClean="0"/>
              <a:t>11</a:t>
            </a:fld>
            <a:endParaRPr lang="en-US"/>
          </a:p>
        </p:txBody>
      </p:sp>
    </p:spTree>
    <p:extLst>
      <p:ext uri="{BB962C8B-B14F-4D97-AF65-F5344CB8AC3E}">
        <p14:creationId xmlns:p14="http://schemas.microsoft.com/office/powerpoint/2010/main" val="39780928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While</a:t>
            </a:r>
            <a:r>
              <a:rPr lang="en-US" baseline="0" dirty="0" smtClean="0"/>
              <a:t> there are a lot of almond flowers, there is little diversity.. This is a </a:t>
            </a:r>
            <a:endParaRPr lang="en-US" dirty="0"/>
          </a:p>
        </p:txBody>
      </p:sp>
      <p:sp>
        <p:nvSpPr>
          <p:cNvPr id="4" name="Slide Number Placeholder 3"/>
          <p:cNvSpPr>
            <a:spLocks noGrp="1"/>
          </p:cNvSpPr>
          <p:nvPr>
            <p:ph type="sldNum" sz="quarter" idx="10"/>
          </p:nvPr>
        </p:nvSpPr>
        <p:spPr/>
        <p:txBody>
          <a:bodyPr/>
          <a:lstStyle/>
          <a:p>
            <a:fld id="{5EB88A81-8D80-8441-84E4-818F64805E42}" type="slidenum">
              <a:rPr lang="en-US" smtClean="0"/>
              <a:t>12</a:t>
            </a:fld>
            <a:endParaRPr lang="en-US"/>
          </a:p>
        </p:txBody>
      </p:sp>
    </p:spTree>
    <p:extLst>
      <p:ext uri="{BB962C8B-B14F-4D97-AF65-F5344CB8AC3E}">
        <p14:creationId xmlns:p14="http://schemas.microsoft.com/office/powerpoint/2010/main" val="10488999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In California, almonds receive the greatest amount of pesticides of all treated crops and according to the most recent report, there was a 25 percent increase in total amount of pesticides applied in 2015</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Studies have shown there are synergistic effects</a:t>
            </a:r>
            <a:r>
              <a:rPr lang="en-US" sz="1200" kern="1200" baseline="0" dirty="0" smtClean="0">
                <a:solidFill>
                  <a:schemeClr val="tx1"/>
                </a:solidFill>
                <a:effectLst/>
                <a:latin typeface="+mn-lt"/>
                <a:ea typeface="+mn-ea"/>
                <a:cs typeface="+mn-cs"/>
              </a:rPr>
              <a:t> of pesticide exposure and diseases. </a:t>
            </a:r>
            <a:r>
              <a:rPr lang="en-US" dirty="0" smtClean="0">
                <a:effectLst/>
              </a:rPr>
              <a:t> </a:t>
            </a:r>
            <a:endParaRPr lang="en-US" dirty="0" smtClean="0"/>
          </a:p>
          <a:p>
            <a:endParaRPr lang="en-US" dirty="0"/>
          </a:p>
        </p:txBody>
      </p:sp>
      <p:sp>
        <p:nvSpPr>
          <p:cNvPr id="4" name="Slide Number Placeholder 3"/>
          <p:cNvSpPr>
            <a:spLocks noGrp="1"/>
          </p:cNvSpPr>
          <p:nvPr>
            <p:ph type="sldNum" sz="quarter" idx="10"/>
          </p:nvPr>
        </p:nvSpPr>
        <p:spPr/>
        <p:txBody>
          <a:bodyPr/>
          <a:lstStyle/>
          <a:p>
            <a:fld id="{5EB88A81-8D80-8441-84E4-818F64805E42}" type="slidenum">
              <a:rPr lang="en-US" smtClean="0"/>
              <a:t>13</a:t>
            </a:fld>
            <a:endParaRPr lang="en-US"/>
          </a:p>
        </p:txBody>
      </p:sp>
    </p:spTree>
    <p:extLst>
      <p:ext uri="{BB962C8B-B14F-4D97-AF65-F5344CB8AC3E}">
        <p14:creationId xmlns:p14="http://schemas.microsoft.com/office/powerpoint/2010/main" val="3962542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Sampled, End of January- sent to Almonds for a month, brought back to NC and resampled. Waited</a:t>
            </a:r>
            <a:r>
              <a:rPr lang="en-US" baseline="0" dirty="0" smtClean="0"/>
              <a:t> one month and sampled a third time. </a:t>
            </a:r>
            <a:endParaRPr lang="en-US" dirty="0"/>
          </a:p>
        </p:txBody>
      </p:sp>
      <p:sp>
        <p:nvSpPr>
          <p:cNvPr id="4" name="Slide Number Placeholder 3"/>
          <p:cNvSpPr>
            <a:spLocks noGrp="1"/>
          </p:cNvSpPr>
          <p:nvPr>
            <p:ph type="sldNum" sz="quarter" idx="10"/>
          </p:nvPr>
        </p:nvSpPr>
        <p:spPr/>
        <p:txBody>
          <a:bodyPr/>
          <a:lstStyle/>
          <a:p>
            <a:fld id="{5EB88A81-8D80-8441-84E4-818F64805E42}" type="slidenum">
              <a:rPr lang="en-US" smtClean="0"/>
              <a:t>22</a:t>
            </a:fld>
            <a:endParaRPr lang="en-US"/>
          </a:p>
        </p:txBody>
      </p:sp>
    </p:spTree>
    <p:extLst>
      <p:ext uri="{BB962C8B-B14F-4D97-AF65-F5344CB8AC3E}">
        <p14:creationId xmlns:p14="http://schemas.microsoft.com/office/powerpoint/2010/main" val="41470950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Could be stress related.</a:t>
            </a:r>
            <a:r>
              <a:rPr lang="en-US" baseline="0" dirty="0" smtClean="0"/>
              <a:t> </a:t>
            </a:r>
            <a:endParaRPr lang="en-US" dirty="0" smtClean="0"/>
          </a:p>
          <a:p>
            <a:r>
              <a:rPr lang="en-US" dirty="0" smtClean="0"/>
              <a:t>We believe there was a loss of foragers during the move for the migratory</a:t>
            </a:r>
            <a:r>
              <a:rPr lang="en-US" baseline="0" dirty="0" smtClean="0"/>
              <a:t> hives.</a:t>
            </a:r>
            <a:endParaRPr lang="en-US" dirty="0" smtClean="0"/>
          </a:p>
        </p:txBody>
      </p:sp>
      <p:sp>
        <p:nvSpPr>
          <p:cNvPr id="4" name="Slide Number Placeholder 3"/>
          <p:cNvSpPr>
            <a:spLocks noGrp="1"/>
          </p:cNvSpPr>
          <p:nvPr>
            <p:ph type="sldNum" sz="quarter" idx="10"/>
          </p:nvPr>
        </p:nvSpPr>
        <p:spPr/>
        <p:txBody>
          <a:bodyPr/>
          <a:lstStyle/>
          <a:p>
            <a:fld id="{5EB88A81-8D80-8441-84E4-818F64805E42}" type="slidenum">
              <a:rPr lang="en-US" smtClean="0"/>
              <a:t>26</a:t>
            </a:fld>
            <a:endParaRPr lang="en-US"/>
          </a:p>
        </p:txBody>
      </p:sp>
    </p:spTree>
    <p:extLst>
      <p:ext uri="{BB962C8B-B14F-4D97-AF65-F5344CB8AC3E}">
        <p14:creationId xmlns:p14="http://schemas.microsoft.com/office/powerpoint/2010/main" val="18108900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7AAE9FC-5081-D745-9A07-7A6771053A82}" type="datetimeFigureOut">
              <a:rPr lang="en-US" smtClean="0"/>
              <a:t>3/26/18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08BF0F2-9FEA-E24B-89B4-02225C805106}" type="slidenum">
              <a:rPr lang="en-US" smtClean="0"/>
              <a:t>‹#›</a:t>
            </a:fld>
            <a:endParaRPr lang="en-US"/>
          </a:p>
        </p:txBody>
      </p:sp>
    </p:spTree>
    <p:extLst>
      <p:ext uri="{BB962C8B-B14F-4D97-AF65-F5344CB8AC3E}">
        <p14:creationId xmlns:p14="http://schemas.microsoft.com/office/powerpoint/2010/main" val="3765471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7AAE9FC-5081-D745-9A07-7A6771053A82}" type="datetimeFigureOut">
              <a:rPr lang="en-US" smtClean="0"/>
              <a:t>3/26/18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08BF0F2-9FEA-E24B-89B4-02225C805106}" type="slidenum">
              <a:rPr lang="en-US" smtClean="0"/>
              <a:t>‹#›</a:t>
            </a:fld>
            <a:endParaRPr lang="en-US"/>
          </a:p>
        </p:txBody>
      </p:sp>
    </p:spTree>
    <p:extLst>
      <p:ext uri="{BB962C8B-B14F-4D97-AF65-F5344CB8AC3E}">
        <p14:creationId xmlns:p14="http://schemas.microsoft.com/office/powerpoint/2010/main" val="84372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7AAE9FC-5081-D745-9A07-7A6771053A82}" type="datetimeFigureOut">
              <a:rPr lang="en-US" smtClean="0"/>
              <a:t>3/26/18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08BF0F2-9FEA-E24B-89B4-02225C805106}" type="slidenum">
              <a:rPr lang="en-US" smtClean="0"/>
              <a:t>‹#›</a:t>
            </a:fld>
            <a:endParaRPr lang="en-US"/>
          </a:p>
        </p:txBody>
      </p:sp>
    </p:spTree>
    <p:extLst>
      <p:ext uri="{BB962C8B-B14F-4D97-AF65-F5344CB8AC3E}">
        <p14:creationId xmlns:p14="http://schemas.microsoft.com/office/powerpoint/2010/main" val="714778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7AAE9FC-5081-D745-9A07-7A6771053A82}" type="datetimeFigureOut">
              <a:rPr lang="en-US" smtClean="0"/>
              <a:t>3/26/18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08BF0F2-9FEA-E24B-89B4-02225C805106}" type="slidenum">
              <a:rPr lang="en-US" smtClean="0"/>
              <a:t>‹#›</a:t>
            </a:fld>
            <a:endParaRPr lang="en-US"/>
          </a:p>
        </p:txBody>
      </p:sp>
    </p:spTree>
    <p:extLst>
      <p:ext uri="{BB962C8B-B14F-4D97-AF65-F5344CB8AC3E}">
        <p14:creationId xmlns:p14="http://schemas.microsoft.com/office/powerpoint/2010/main" val="17734431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7AAE9FC-5081-D745-9A07-7A6771053A82}" type="datetimeFigureOut">
              <a:rPr lang="en-US" smtClean="0"/>
              <a:t>3/26/18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08BF0F2-9FEA-E24B-89B4-02225C805106}" type="slidenum">
              <a:rPr lang="en-US" smtClean="0"/>
              <a:t>‹#›</a:t>
            </a:fld>
            <a:endParaRPr lang="en-US"/>
          </a:p>
        </p:txBody>
      </p:sp>
    </p:spTree>
    <p:extLst>
      <p:ext uri="{BB962C8B-B14F-4D97-AF65-F5344CB8AC3E}">
        <p14:creationId xmlns:p14="http://schemas.microsoft.com/office/powerpoint/2010/main" val="6680814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7AAE9FC-5081-D745-9A07-7A6771053A82}" type="datetimeFigureOut">
              <a:rPr lang="en-US" smtClean="0"/>
              <a:t>3/26/18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08BF0F2-9FEA-E24B-89B4-02225C805106}" type="slidenum">
              <a:rPr lang="en-US" smtClean="0"/>
              <a:t>‹#›</a:t>
            </a:fld>
            <a:endParaRPr lang="en-US"/>
          </a:p>
        </p:txBody>
      </p:sp>
    </p:spTree>
    <p:extLst>
      <p:ext uri="{BB962C8B-B14F-4D97-AF65-F5344CB8AC3E}">
        <p14:creationId xmlns:p14="http://schemas.microsoft.com/office/powerpoint/2010/main" val="13999194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7AAE9FC-5081-D745-9A07-7A6771053A82}" type="datetimeFigureOut">
              <a:rPr lang="en-US" smtClean="0"/>
              <a:t>3/26/18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08BF0F2-9FEA-E24B-89B4-02225C805106}" type="slidenum">
              <a:rPr lang="en-US" smtClean="0"/>
              <a:t>‹#›</a:t>
            </a:fld>
            <a:endParaRPr lang="en-US"/>
          </a:p>
        </p:txBody>
      </p:sp>
    </p:spTree>
    <p:extLst>
      <p:ext uri="{BB962C8B-B14F-4D97-AF65-F5344CB8AC3E}">
        <p14:creationId xmlns:p14="http://schemas.microsoft.com/office/powerpoint/2010/main" val="6149226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7AAE9FC-5081-D745-9A07-7A6771053A82}" type="datetimeFigureOut">
              <a:rPr lang="en-US" smtClean="0"/>
              <a:t>3/26/18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08BF0F2-9FEA-E24B-89B4-02225C805106}" type="slidenum">
              <a:rPr lang="en-US" smtClean="0"/>
              <a:t>‹#›</a:t>
            </a:fld>
            <a:endParaRPr lang="en-US"/>
          </a:p>
        </p:txBody>
      </p:sp>
    </p:spTree>
    <p:extLst>
      <p:ext uri="{BB962C8B-B14F-4D97-AF65-F5344CB8AC3E}">
        <p14:creationId xmlns:p14="http://schemas.microsoft.com/office/powerpoint/2010/main" val="13134338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7AAE9FC-5081-D745-9A07-7A6771053A82}" type="datetimeFigureOut">
              <a:rPr lang="en-US" smtClean="0"/>
              <a:t>3/26/18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08BF0F2-9FEA-E24B-89B4-02225C805106}" type="slidenum">
              <a:rPr lang="en-US" smtClean="0"/>
              <a:t>‹#›</a:t>
            </a:fld>
            <a:endParaRPr lang="en-US"/>
          </a:p>
        </p:txBody>
      </p:sp>
    </p:spTree>
    <p:extLst>
      <p:ext uri="{BB962C8B-B14F-4D97-AF65-F5344CB8AC3E}">
        <p14:creationId xmlns:p14="http://schemas.microsoft.com/office/powerpoint/2010/main" val="8989481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7AAE9FC-5081-D745-9A07-7A6771053A82}" type="datetimeFigureOut">
              <a:rPr lang="en-US" smtClean="0"/>
              <a:t>3/26/18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08BF0F2-9FEA-E24B-89B4-02225C805106}" type="slidenum">
              <a:rPr lang="en-US" smtClean="0"/>
              <a:t>‹#›</a:t>
            </a:fld>
            <a:endParaRPr lang="en-US"/>
          </a:p>
        </p:txBody>
      </p:sp>
    </p:spTree>
    <p:extLst>
      <p:ext uri="{BB962C8B-B14F-4D97-AF65-F5344CB8AC3E}">
        <p14:creationId xmlns:p14="http://schemas.microsoft.com/office/powerpoint/2010/main" val="10733104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7AAE9FC-5081-D745-9A07-7A6771053A82}" type="datetimeFigureOut">
              <a:rPr lang="en-US" smtClean="0"/>
              <a:t>3/26/18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08BF0F2-9FEA-E24B-89B4-02225C805106}" type="slidenum">
              <a:rPr lang="en-US" smtClean="0"/>
              <a:t>‹#›</a:t>
            </a:fld>
            <a:endParaRPr lang="en-US"/>
          </a:p>
        </p:txBody>
      </p:sp>
    </p:spTree>
    <p:extLst>
      <p:ext uri="{BB962C8B-B14F-4D97-AF65-F5344CB8AC3E}">
        <p14:creationId xmlns:p14="http://schemas.microsoft.com/office/powerpoint/2010/main" val="266535332"/>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7AAE9FC-5081-D745-9A07-7A6771053A82}" type="datetimeFigureOut">
              <a:rPr lang="en-US" smtClean="0"/>
              <a:t>3/26/18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08BF0F2-9FEA-E24B-89B4-02225C805106}" type="slidenum">
              <a:rPr lang="en-US" smtClean="0"/>
              <a:t>‹#›</a:t>
            </a:fld>
            <a:endParaRPr lang="en-US"/>
          </a:p>
        </p:txBody>
      </p:sp>
    </p:spTree>
    <p:extLst>
      <p:ext uri="{BB962C8B-B14F-4D97-AF65-F5344CB8AC3E}">
        <p14:creationId xmlns:p14="http://schemas.microsoft.com/office/powerpoint/2010/main" val="180737387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5.jpg"/><Relationship Id="rId3" Type="http://schemas.openxmlformats.org/officeDocument/2006/relationships/image" Target="../media/image16.jpg"/></Relationships>
</file>

<file path=ppt/slides/_rels/slide11.xml.rels><?xml version="1.0" encoding="UTF-8" standalone="yes"?>
<Relationships xmlns="http://schemas.openxmlformats.org/package/2006/relationships"><Relationship Id="rId3" Type="http://schemas.openxmlformats.org/officeDocument/2006/relationships/image" Target="../media/image17.JPG"/><Relationship Id="rId4" Type="http://schemas.openxmlformats.org/officeDocument/2006/relationships/image" Target="../media/image18.jpg"/><Relationship Id="rId5" Type="http://schemas.openxmlformats.org/officeDocument/2006/relationships/image" Target="../media/image9.JPG"/><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22.jpg"/><Relationship Id="rId4" Type="http://schemas.openxmlformats.org/officeDocument/2006/relationships/image" Target="../media/image23.jpg"/><Relationship Id="rId1" Type="http://schemas.openxmlformats.org/officeDocument/2006/relationships/slideLayout" Target="../slideLayouts/slideLayout6.xml"/><Relationship Id="rId2" Type="http://schemas.openxmlformats.org/officeDocument/2006/relationships/image" Target="../media/image21.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4.jpeg"/><Relationship Id="rId3" Type="http://schemas.openxmlformats.org/officeDocument/2006/relationships/image" Target="../media/image25.jpe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6.tiff"/><Relationship Id="rId3" Type="http://schemas.openxmlformats.org/officeDocument/2006/relationships/image" Target="../media/image2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jpg"/><Relationship Id="rId5" Type="http://schemas.openxmlformats.org/officeDocument/2006/relationships/image" Target="../media/image5.png"/><Relationship Id="rId6" Type="http://schemas.openxmlformats.org/officeDocument/2006/relationships/image" Target="../media/image6.png"/><Relationship Id="rId1" Type="http://schemas.openxmlformats.org/officeDocument/2006/relationships/slideLayout" Target="../slideLayouts/slideLayout6.xml"/><Relationship Id="rId2"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jpg"/></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0.png"/><Relationship Id="rId5" Type="http://schemas.openxmlformats.org/officeDocument/2006/relationships/image" Target="../media/image31.png"/><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image" Target="../media/image35.png"/><Relationship Id="rId1" Type="http://schemas.openxmlformats.org/officeDocument/2006/relationships/slideLayout" Target="../slideLayouts/slideLayout2.xml"/><Relationship Id="rId2" Type="http://schemas.openxmlformats.org/officeDocument/2006/relationships/image" Target="../media/image33.png"/></Relationships>
</file>

<file path=ppt/slides/_rels/slide26.xml.rels><?xml version="1.0" encoding="UTF-8" standalone="yes"?>
<Relationships xmlns="http://schemas.openxmlformats.org/package/2006/relationships"><Relationship Id="rId3" Type="http://schemas.openxmlformats.org/officeDocument/2006/relationships/image" Target="../media/image36.emf"/><Relationship Id="rId4" Type="http://schemas.openxmlformats.org/officeDocument/2006/relationships/image" Target="../media/image35.pn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jpg"/></Relationships>
</file>

<file path=ppt/slides/_rels/slide28.xml.rels><?xml version="1.0" encoding="UTF-8" standalone="yes"?>
<Relationships xmlns="http://schemas.openxmlformats.org/package/2006/relationships"><Relationship Id="rId3" Type="http://schemas.openxmlformats.org/officeDocument/2006/relationships/image" Target="../media/image37.emf"/><Relationship Id="rId4" Type="http://schemas.openxmlformats.org/officeDocument/2006/relationships/image" Target="../media/image22.jp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0.emf"/><Relationship Id="rId3" Type="http://schemas.openxmlformats.org/officeDocument/2006/relationships/image" Target="../media/image21.jpg"/></Relationships>
</file>

<file path=ppt/slides/_rels/slide32.xml.rels><?xml version="1.0" encoding="UTF-8" standalone="yes"?>
<Relationships xmlns="http://schemas.openxmlformats.org/package/2006/relationships"><Relationship Id="rId3" Type="http://schemas.openxmlformats.org/officeDocument/2006/relationships/image" Target="../media/image41.emf"/><Relationship Id="rId4" Type="http://schemas.openxmlformats.org/officeDocument/2006/relationships/image" Target="../media/image42.jp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43.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4.emf"/><Relationship Id="rId4" Type="http://schemas.openxmlformats.org/officeDocument/2006/relationships/image" Target="../media/image35.pn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emf"/><Relationship Id="rId3" Type="http://schemas.openxmlformats.org/officeDocument/2006/relationships/image" Target="../media/image22.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46.emf"/><Relationship Id="rId4" Type="http://schemas.openxmlformats.org/officeDocument/2006/relationships/image" Target="../media/image21.jp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41.xml.rels><?xml version="1.0" encoding="UTF-8" standalone="yes"?>
<Relationships xmlns="http://schemas.openxmlformats.org/package/2006/relationships"><Relationship Id="rId3" Type="http://schemas.openxmlformats.org/officeDocument/2006/relationships/image" Target="../media/image47.emf"/><Relationship Id="rId4" Type="http://schemas.openxmlformats.org/officeDocument/2006/relationships/image" Target="../media/image21.jp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42.xml.rels><?xml version="1.0" encoding="UTF-8" standalone="yes"?>
<Relationships xmlns="http://schemas.openxmlformats.org/package/2006/relationships"><Relationship Id="rId3" Type="http://schemas.openxmlformats.org/officeDocument/2006/relationships/image" Target="../media/image48.emf"/><Relationship Id="rId4" Type="http://schemas.openxmlformats.org/officeDocument/2006/relationships/image" Target="../media/image42.jp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9.tif"/></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0.jp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0.jp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8.jpg"/></Relationships>
</file>

<file path=ppt/slides/_rels/slide6.xml.rels><?xml version="1.0" encoding="UTF-8" standalone="yes"?>
<Relationships xmlns="http://schemas.openxmlformats.org/package/2006/relationships"><Relationship Id="rId3" Type="http://schemas.openxmlformats.org/officeDocument/2006/relationships/image" Target="../media/image9.JPG"/><Relationship Id="rId4" Type="http://schemas.openxmlformats.org/officeDocument/2006/relationships/image" Target="../media/image10.jpeg"/><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1.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2.jpg"/><Relationship Id="rId3" Type="http://schemas.openxmlformats.org/officeDocument/2006/relationships/image" Target="../media/image13.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4.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59859" y="207963"/>
            <a:ext cx="9144000" cy="2387600"/>
          </a:xfrm>
        </p:spPr>
        <p:txBody>
          <a:bodyPr>
            <a:normAutofit fontScale="90000"/>
          </a:bodyPr>
          <a:lstStyle/>
          <a:p>
            <a:r>
              <a:rPr lang="en-US" dirty="0"/>
              <a:t>Homesick: impacts of migratory beekeeping on honey bee </a:t>
            </a:r>
            <a:r>
              <a:rPr lang="en-US" dirty="0" smtClean="0"/>
              <a:t>disease </a:t>
            </a:r>
            <a:r>
              <a:rPr lang="en-US" dirty="0"/>
              <a:t>and colony health</a:t>
            </a:r>
          </a:p>
        </p:txBody>
      </p:sp>
      <p:sp>
        <p:nvSpPr>
          <p:cNvPr id="3" name="Subtitle 2"/>
          <p:cNvSpPr>
            <a:spLocks noGrp="1"/>
          </p:cNvSpPr>
          <p:nvPr>
            <p:ph type="subTitle" idx="1"/>
          </p:nvPr>
        </p:nvSpPr>
        <p:spPr>
          <a:xfrm>
            <a:off x="925158" y="2455713"/>
            <a:ext cx="10413402" cy="1105068"/>
          </a:xfrm>
        </p:spPr>
        <p:txBody>
          <a:bodyPr>
            <a:normAutofit/>
          </a:bodyPr>
          <a:lstStyle/>
          <a:p>
            <a:r>
              <a:rPr lang="en-US" sz="2000" dirty="0" smtClean="0"/>
              <a:t>---</a:t>
            </a:r>
            <a:endParaRPr lang="en-US" sz="2000" dirty="0"/>
          </a:p>
          <a:p>
            <a:r>
              <a:rPr lang="en-US" sz="2000" dirty="0" smtClean="0"/>
              <a:t>Samantha Alger</a:t>
            </a:r>
            <a:r>
              <a:rPr lang="en-US" sz="2000" dirty="0"/>
              <a:t>, P. Alexander Burnham, </a:t>
            </a:r>
            <a:r>
              <a:rPr lang="en-US" sz="2000" dirty="0" err="1"/>
              <a:t>Zac</a:t>
            </a:r>
            <a:r>
              <a:rPr lang="en-US" sz="2000" dirty="0"/>
              <a:t> </a:t>
            </a:r>
            <a:r>
              <a:rPr lang="en-US" sz="2000" dirty="0" smtClean="0"/>
              <a:t>Lamas, Alison K. Brody, &amp; Leif Richardson</a:t>
            </a:r>
            <a:endParaRPr lang="en-US" sz="20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26267" y="3718061"/>
            <a:ext cx="7514415" cy="2864871"/>
          </a:xfrm>
          <a:prstGeom prst="rect">
            <a:avLst/>
          </a:prstGeom>
        </p:spPr>
      </p:pic>
      <p:sp>
        <p:nvSpPr>
          <p:cNvPr id="5" name="TextBox 4"/>
          <p:cNvSpPr txBox="1"/>
          <p:nvPr/>
        </p:nvSpPr>
        <p:spPr>
          <a:xfrm>
            <a:off x="2023035" y="6519446"/>
            <a:ext cx="3090863" cy="338554"/>
          </a:xfrm>
          <a:prstGeom prst="rect">
            <a:avLst/>
          </a:prstGeom>
          <a:noFill/>
        </p:spPr>
        <p:txBody>
          <a:bodyPr wrap="square" rtlCol="0">
            <a:spAutoFit/>
          </a:bodyPr>
          <a:lstStyle/>
          <a:p>
            <a:r>
              <a:rPr lang="en-US" sz="1600" dirty="0" err="1"/>
              <a:t>k</a:t>
            </a:r>
            <a:r>
              <a:rPr lang="en-US" sz="1600" dirty="0" err="1" smtClean="0"/>
              <a:t>eychainlogistics.com</a:t>
            </a:r>
            <a:endParaRPr lang="en-US" sz="1600" dirty="0"/>
          </a:p>
        </p:txBody>
      </p:sp>
    </p:spTree>
    <p:extLst>
      <p:ext uri="{BB962C8B-B14F-4D97-AF65-F5344CB8AC3E}">
        <p14:creationId xmlns:p14="http://schemas.microsoft.com/office/powerpoint/2010/main" val="2140571357"/>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BUZZ-11-29-2017.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70133" y="265292"/>
            <a:ext cx="5367868" cy="3578578"/>
          </a:xfrm>
          <a:prstGeom prst="rect">
            <a:avLst/>
          </a:prstGeom>
        </p:spPr>
      </p:pic>
      <p:pic>
        <p:nvPicPr>
          <p:cNvPr id="7" name="Picture 6" descr="Honey-Bees-Beekeeping-Almond047.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1621" y="2177481"/>
            <a:ext cx="6128172" cy="4087852"/>
          </a:xfrm>
          <a:prstGeom prst="rect">
            <a:avLst/>
          </a:prstGeom>
        </p:spPr>
      </p:pic>
    </p:spTree>
    <p:extLst>
      <p:ext uri="{BB962C8B-B14F-4D97-AF65-F5344CB8AC3E}">
        <p14:creationId xmlns:p14="http://schemas.microsoft.com/office/powerpoint/2010/main" val="1154731607"/>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IMG_6733.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60498" y="2997201"/>
            <a:ext cx="5147732" cy="3860799"/>
          </a:xfrm>
          <a:prstGeom prst="rect">
            <a:avLst/>
          </a:prstGeom>
        </p:spPr>
      </p:pic>
      <p:pic>
        <p:nvPicPr>
          <p:cNvPr id="13" name="Picture 12"/>
          <p:cNvPicPr>
            <a:picLocks noChangeAspect="1"/>
          </p:cNvPicPr>
          <p:nvPr/>
        </p:nvPicPr>
        <p:blipFill rotWithShape="1">
          <a:blip r:embed="rId4">
            <a:extLst>
              <a:ext uri="{28A0092B-C50C-407E-A947-70E740481C1C}">
                <a14:useLocalDpi xmlns:a14="http://schemas.microsoft.com/office/drawing/2010/main" val="0"/>
              </a:ext>
            </a:extLst>
          </a:blip>
          <a:srcRect r="19196"/>
          <a:stretch/>
        </p:blipFill>
        <p:spPr>
          <a:xfrm>
            <a:off x="745066" y="2997201"/>
            <a:ext cx="5225079" cy="3639608"/>
          </a:xfrm>
          <a:prstGeom prst="rect">
            <a:avLst/>
          </a:prstGeom>
        </p:spPr>
      </p:pic>
      <p:pic>
        <p:nvPicPr>
          <p:cNvPr id="15" name="Picture 14" descr="80420540_IMG_3442 I B Smith Jr USDA.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29152" y="135467"/>
            <a:ext cx="9081985" cy="3091367"/>
          </a:xfrm>
          <a:prstGeom prst="rect">
            <a:avLst/>
          </a:prstGeom>
        </p:spPr>
      </p:pic>
    </p:spTree>
    <p:extLst>
      <p:ext uri="{BB962C8B-B14F-4D97-AF65-F5344CB8AC3E}">
        <p14:creationId xmlns:p14="http://schemas.microsoft.com/office/powerpoint/2010/main" val="4196114600"/>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8-03-21 at 7.23.4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7599" y="454511"/>
            <a:ext cx="10651067" cy="5827755"/>
          </a:xfrm>
          <a:prstGeom prst="rect">
            <a:avLst/>
          </a:prstGeom>
        </p:spPr>
      </p:pic>
    </p:spTree>
    <p:extLst>
      <p:ext uri="{BB962C8B-B14F-4D97-AF65-F5344CB8AC3E}">
        <p14:creationId xmlns:p14="http://schemas.microsoft.com/office/powerpoint/2010/main" val="4152291593"/>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8-03-21 at 8.01.2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15066" y="882054"/>
            <a:ext cx="9101193" cy="5603412"/>
          </a:xfrm>
          <a:prstGeom prst="rect">
            <a:avLst/>
          </a:prstGeom>
        </p:spPr>
      </p:pic>
      <p:sp>
        <p:nvSpPr>
          <p:cNvPr id="6" name="TextBox 5"/>
          <p:cNvSpPr txBox="1"/>
          <p:nvPr/>
        </p:nvSpPr>
        <p:spPr>
          <a:xfrm>
            <a:off x="1134533" y="409634"/>
            <a:ext cx="10603209" cy="523220"/>
          </a:xfrm>
          <a:prstGeom prst="rect">
            <a:avLst/>
          </a:prstGeom>
          <a:noFill/>
        </p:spPr>
        <p:txBody>
          <a:bodyPr wrap="none" rtlCol="0">
            <a:spAutoFit/>
          </a:bodyPr>
          <a:lstStyle/>
          <a:p>
            <a:r>
              <a:rPr lang="en-US" sz="2800" dirty="0" smtClean="0"/>
              <a:t>Over 35 million lbs. of active </a:t>
            </a:r>
            <a:r>
              <a:rPr lang="en-US" sz="2800" dirty="0"/>
              <a:t>i</a:t>
            </a:r>
            <a:r>
              <a:rPr lang="en-US" sz="2800" dirty="0" smtClean="0"/>
              <a:t>ngredients applied to CA Almonds in 2015 </a:t>
            </a:r>
            <a:endParaRPr lang="en-US" sz="2800" dirty="0"/>
          </a:p>
        </p:txBody>
      </p:sp>
      <p:sp>
        <p:nvSpPr>
          <p:cNvPr id="7" name="TextBox 6"/>
          <p:cNvSpPr txBox="1"/>
          <p:nvPr/>
        </p:nvSpPr>
        <p:spPr>
          <a:xfrm>
            <a:off x="7416800" y="6399367"/>
            <a:ext cx="4471972" cy="646331"/>
          </a:xfrm>
          <a:prstGeom prst="rect">
            <a:avLst/>
          </a:prstGeom>
          <a:noFill/>
        </p:spPr>
        <p:txBody>
          <a:bodyPr wrap="none" rtlCol="0">
            <a:spAutoFit/>
          </a:bodyPr>
          <a:lstStyle/>
          <a:p>
            <a:r>
              <a:rPr lang="en-US" dirty="0"/>
              <a:t>California Department of Pesticide Regulation</a:t>
            </a:r>
          </a:p>
          <a:p>
            <a:endParaRPr lang="en-US" dirty="0"/>
          </a:p>
        </p:txBody>
      </p:sp>
    </p:spTree>
    <p:extLst>
      <p:ext uri="{BB962C8B-B14F-4D97-AF65-F5344CB8AC3E}">
        <p14:creationId xmlns:p14="http://schemas.microsoft.com/office/powerpoint/2010/main" val="1446844799"/>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8200" y="87332"/>
            <a:ext cx="10515600" cy="1325563"/>
          </a:xfrm>
        </p:spPr>
        <p:txBody>
          <a:bodyPr>
            <a:normAutofit/>
          </a:bodyPr>
          <a:lstStyle/>
          <a:p>
            <a:pPr algn="ctr"/>
            <a:r>
              <a:rPr lang="en-US" sz="7200" dirty="0" smtClean="0"/>
              <a:t>The big question!</a:t>
            </a:r>
            <a:endParaRPr lang="en-US" sz="7200" dirty="0"/>
          </a:p>
        </p:txBody>
      </p:sp>
      <p:sp>
        <p:nvSpPr>
          <p:cNvPr id="2" name="TextBox 1"/>
          <p:cNvSpPr txBox="1"/>
          <p:nvPr/>
        </p:nvSpPr>
        <p:spPr>
          <a:xfrm>
            <a:off x="1443038" y="2043113"/>
            <a:ext cx="8586787" cy="2862322"/>
          </a:xfrm>
          <a:prstGeom prst="rect">
            <a:avLst/>
          </a:prstGeom>
          <a:noFill/>
        </p:spPr>
        <p:txBody>
          <a:bodyPr wrap="square" rtlCol="0">
            <a:spAutoFit/>
          </a:bodyPr>
          <a:lstStyle/>
          <a:p>
            <a:pPr algn="ctr"/>
            <a:r>
              <a:rPr lang="en-US" sz="6000" i="1" dirty="0" smtClean="0">
                <a:latin typeface="+mj-lt"/>
              </a:rPr>
              <a:t>“Are migratory honey bee colonies more likely to host pathogens?”</a:t>
            </a:r>
            <a:endParaRPr lang="en-US" sz="6000" i="1" dirty="0">
              <a:latin typeface="+mj-lt"/>
            </a:endParaRPr>
          </a:p>
        </p:txBody>
      </p:sp>
    </p:spTree>
    <p:extLst>
      <p:ext uri="{BB962C8B-B14F-4D97-AF65-F5344CB8AC3E}">
        <p14:creationId xmlns:p14="http://schemas.microsoft.com/office/powerpoint/2010/main" val="898679030"/>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8200" y="87332"/>
            <a:ext cx="10515600" cy="1325563"/>
          </a:xfrm>
        </p:spPr>
        <p:txBody>
          <a:bodyPr>
            <a:normAutofit/>
          </a:bodyPr>
          <a:lstStyle/>
          <a:p>
            <a:pPr algn="ctr"/>
            <a:r>
              <a:rPr lang="en-US" sz="7200" dirty="0" smtClean="0"/>
              <a:t>Honey Bee Pathogens:</a:t>
            </a:r>
            <a:endParaRPr lang="en-US" sz="7200" dirty="0"/>
          </a:p>
        </p:txBody>
      </p:sp>
      <p:sp>
        <p:nvSpPr>
          <p:cNvPr id="2" name="TextBox 1"/>
          <p:cNvSpPr txBox="1"/>
          <p:nvPr/>
        </p:nvSpPr>
        <p:spPr>
          <a:xfrm>
            <a:off x="259976" y="1363569"/>
            <a:ext cx="5154987" cy="6063199"/>
          </a:xfrm>
          <a:prstGeom prst="rect">
            <a:avLst/>
          </a:prstGeom>
          <a:noFill/>
        </p:spPr>
        <p:txBody>
          <a:bodyPr wrap="square" rtlCol="0">
            <a:spAutoFit/>
          </a:bodyPr>
          <a:lstStyle/>
          <a:p>
            <a:pPr marL="285750" indent="-285750">
              <a:buFont typeface="Arial" charset="0"/>
              <a:buChar char="•"/>
            </a:pPr>
            <a:r>
              <a:rPr lang="en-US" sz="2800" dirty="0" smtClean="0"/>
              <a:t>VIRUSES:</a:t>
            </a:r>
          </a:p>
          <a:p>
            <a:pPr marL="1200150" lvl="2" indent="-285750">
              <a:buFont typeface="Arial" charset="0"/>
              <a:buChar char="•"/>
            </a:pPr>
            <a:r>
              <a:rPr lang="en-US" sz="2000" dirty="0" smtClean="0"/>
              <a:t>Deformed Wing Virus (DWV)</a:t>
            </a:r>
          </a:p>
          <a:p>
            <a:pPr marL="1200150" lvl="2" indent="-285750">
              <a:buFont typeface="Arial" charset="0"/>
              <a:buChar char="•"/>
            </a:pPr>
            <a:r>
              <a:rPr lang="en-US" sz="2000" dirty="0" smtClean="0"/>
              <a:t>Black Queen Cell Virus (BQCV)</a:t>
            </a:r>
          </a:p>
          <a:p>
            <a:pPr marL="1200150" lvl="2" indent="-285750">
              <a:buFont typeface="Arial" charset="0"/>
              <a:buChar char="•"/>
            </a:pPr>
            <a:r>
              <a:rPr lang="en-US" sz="2000" dirty="0" smtClean="0"/>
              <a:t>Israeli Acute Paralysis Virus (IAPV) </a:t>
            </a:r>
          </a:p>
          <a:p>
            <a:pPr marL="1200150" lvl="2" indent="-285750">
              <a:buFont typeface="Arial" charset="0"/>
              <a:buChar char="•"/>
            </a:pPr>
            <a:endParaRPr lang="en-US" sz="2000" i="1" dirty="0"/>
          </a:p>
          <a:p>
            <a:pPr marL="285750" indent="-285750">
              <a:buFont typeface="Arial" charset="0"/>
              <a:buChar char="•"/>
            </a:pPr>
            <a:r>
              <a:rPr lang="en-US" sz="2800" dirty="0" smtClean="0"/>
              <a:t>PARASITES:</a:t>
            </a:r>
          </a:p>
          <a:p>
            <a:pPr marL="1200150" lvl="4" indent="-285750">
              <a:buFont typeface="Arial" charset="0"/>
              <a:buChar char="•"/>
            </a:pPr>
            <a:r>
              <a:rPr lang="en-US" sz="2000" i="1" dirty="0" err="1" smtClean="0"/>
              <a:t>Nosema</a:t>
            </a:r>
            <a:r>
              <a:rPr lang="en-US" sz="2000" dirty="0" smtClean="0"/>
              <a:t> (</a:t>
            </a:r>
            <a:r>
              <a:rPr lang="en-US" sz="2000" i="1" dirty="0" err="1" smtClean="0"/>
              <a:t>ceranae</a:t>
            </a:r>
            <a:r>
              <a:rPr lang="en-US" sz="2000" dirty="0" smtClean="0"/>
              <a:t> </a:t>
            </a:r>
            <a:r>
              <a:rPr lang="en-US" sz="2000" dirty="0"/>
              <a:t>&amp;</a:t>
            </a:r>
            <a:r>
              <a:rPr lang="en-US" sz="2000" dirty="0" smtClean="0"/>
              <a:t> </a:t>
            </a:r>
            <a:r>
              <a:rPr lang="en-US" sz="2000" i="1" dirty="0" err="1" smtClean="0"/>
              <a:t>apis</a:t>
            </a:r>
            <a:r>
              <a:rPr lang="en-US" sz="2000" dirty="0" smtClean="0"/>
              <a:t>)</a:t>
            </a:r>
          </a:p>
          <a:p>
            <a:pPr marL="1200150" lvl="4" indent="-285750">
              <a:buFont typeface="Arial" charset="0"/>
              <a:buChar char="•"/>
            </a:pPr>
            <a:r>
              <a:rPr lang="en-US" sz="2000" i="1" dirty="0" err="1" smtClean="0"/>
              <a:t>Varroa</a:t>
            </a:r>
            <a:r>
              <a:rPr lang="en-US" sz="2000" dirty="0" smtClean="0"/>
              <a:t> Mite</a:t>
            </a:r>
          </a:p>
          <a:p>
            <a:pPr marL="1200150" lvl="4" indent="-285750">
              <a:buFont typeface="Arial" charset="0"/>
              <a:buChar char="•"/>
            </a:pPr>
            <a:endParaRPr lang="en-US" sz="2800" dirty="0" smtClean="0"/>
          </a:p>
          <a:p>
            <a:pPr marL="285750" indent="-285750">
              <a:buFont typeface="Arial" charset="0"/>
              <a:buChar char="•"/>
            </a:pPr>
            <a:r>
              <a:rPr lang="en-US" sz="2800" dirty="0" smtClean="0"/>
              <a:t>OTHER PATHOGENS &amp; Pests:</a:t>
            </a:r>
          </a:p>
          <a:p>
            <a:pPr marL="1200150" lvl="6" indent="-285750">
              <a:buFont typeface="Arial" charset="0"/>
              <a:buChar char="•"/>
            </a:pPr>
            <a:r>
              <a:rPr lang="en-US" sz="2000" dirty="0" smtClean="0"/>
              <a:t>American Foulbrood (AFB)</a:t>
            </a:r>
          </a:p>
          <a:p>
            <a:pPr marL="1200150" lvl="6" indent="-285750">
              <a:buFont typeface="Arial" charset="0"/>
              <a:buChar char="•"/>
            </a:pPr>
            <a:r>
              <a:rPr lang="en-US" sz="2000" dirty="0" smtClean="0"/>
              <a:t>European Foulbrood (EFB)</a:t>
            </a:r>
          </a:p>
          <a:p>
            <a:pPr marL="1200150" lvl="6" indent="-285750">
              <a:buFont typeface="Arial" charset="0"/>
              <a:buChar char="•"/>
            </a:pPr>
            <a:r>
              <a:rPr lang="en-US" sz="2000" dirty="0" smtClean="0"/>
              <a:t>Chalk Brood</a:t>
            </a:r>
          </a:p>
          <a:p>
            <a:pPr marL="1200150" lvl="6" indent="-285750">
              <a:buFont typeface="Arial" charset="0"/>
              <a:buChar char="•"/>
            </a:pPr>
            <a:r>
              <a:rPr lang="en-US" sz="2000" dirty="0" smtClean="0"/>
              <a:t>Small Hive Beetle </a:t>
            </a:r>
          </a:p>
          <a:p>
            <a:pPr marL="1200150" lvl="6" indent="-285750">
              <a:buFont typeface="Arial" charset="0"/>
              <a:buChar char="•"/>
            </a:pPr>
            <a:endParaRPr lang="en-US" sz="2000" i="1" dirty="0" smtClean="0"/>
          </a:p>
          <a:p>
            <a:pPr marL="285750" indent="-285750">
              <a:buFont typeface="Arial" charset="0"/>
              <a:buChar char="•"/>
            </a:pPr>
            <a:endParaRPr lang="en-US" sz="2800" dirty="0" smtClean="0"/>
          </a:p>
          <a:p>
            <a:pPr marL="285750" indent="-285750">
              <a:buFont typeface="Arial" charset="0"/>
              <a:buChar char="•"/>
            </a:pPr>
            <a:endParaRPr lang="en-US" sz="28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14963" y="1412895"/>
            <a:ext cx="2179638" cy="1560621"/>
          </a:xfrm>
          <a:prstGeom prst="rect">
            <a:avLst/>
          </a:prstGeom>
        </p:spPr>
      </p:pic>
      <p:sp>
        <p:nvSpPr>
          <p:cNvPr id="5" name="TextBox 4"/>
          <p:cNvSpPr txBox="1"/>
          <p:nvPr/>
        </p:nvSpPr>
        <p:spPr>
          <a:xfrm>
            <a:off x="7594601" y="2147581"/>
            <a:ext cx="2195575" cy="800219"/>
          </a:xfrm>
          <a:prstGeom prst="rect">
            <a:avLst/>
          </a:prstGeom>
          <a:noFill/>
        </p:spPr>
        <p:txBody>
          <a:bodyPr wrap="square" rtlCol="0">
            <a:spAutoFit/>
          </a:bodyPr>
          <a:lstStyle/>
          <a:p>
            <a:r>
              <a:rPr lang="en-US" dirty="0" smtClean="0"/>
              <a:t>Deformed wing Virus</a:t>
            </a:r>
          </a:p>
          <a:p>
            <a:r>
              <a:rPr lang="en-US" sz="1400" dirty="0" smtClean="0"/>
              <a:t>University of Florida, </a:t>
            </a:r>
          </a:p>
          <a:p>
            <a:r>
              <a:rPr lang="en-US" sz="1400" dirty="0" smtClean="0"/>
              <a:t>Entomology Dept.</a:t>
            </a:r>
            <a:endParaRPr lang="en-US" sz="1400"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10546" y="3060128"/>
            <a:ext cx="2179638" cy="1449459"/>
          </a:xfrm>
          <a:prstGeom prst="rect">
            <a:avLst/>
          </a:prstGeom>
        </p:spPr>
      </p:pic>
      <p:sp>
        <p:nvSpPr>
          <p:cNvPr id="7" name="TextBox 6"/>
          <p:cNvSpPr txBox="1"/>
          <p:nvPr/>
        </p:nvSpPr>
        <p:spPr>
          <a:xfrm>
            <a:off x="9090183" y="3709368"/>
            <a:ext cx="2646680" cy="800219"/>
          </a:xfrm>
          <a:prstGeom prst="rect">
            <a:avLst/>
          </a:prstGeom>
          <a:noFill/>
        </p:spPr>
        <p:txBody>
          <a:bodyPr wrap="square" rtlCol="0">
            <a:spAutoFit/>
          </a:bodyPr>
          <a:lstStyle/>
          <a:p>
            <a:r>
              <a:rPr lang="en-US" i="1" dirty="0" err="1" smtClean="0"/>
              <a:t>Varroa</a:t>
            </a:r>
            <a:r>
              <a:rPr lang="en-US" i="1" dirty="0" smtClean="0"/>
              <a:t> destructor </a:t>
            </a:r>
          </a:p>
          <a:p>
            <a:r>
              <a:rPr lang="en-US" sz="1400" dirty="0" smtClean="0"/>
              <a:t>North Carolina State University, </a:t>
            </a:r>
          </a:p>
          <a:p>
            <a:r>
              <a:rPr lang="en-US" sz="1400" dirty="0" smtClean="0"/>
              <a:t>Cooperative Extension </a:t>
            </a:r>
            <a:endParaRPr lang="en-US" sz="1400" dirty="0"/>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14963" y="4702945"/>
            <a:ext cx="2585402" cy="1459992"/>
          </a:xfrm>
          <a:prstGeom prst="rect">
            <a:avLst/>
          </a:prstGeom>
        </p:spPr>
      </p:pic>
      <p:sp>
        <p:nvSpPr>
          <p:cNvPr id="9" name="TextBox 8"/>
          <p:cNvSpPr txBox="1"/>
          <p:nvPr/>
        </p:nvSpPr>
        <p:spPr>
          <a:xfrm>
            <a:off x="8000365" y="5578162"/>
            <a:ext cx="2646680" cy="584775"/>
          </a:xfrm>
          <a:prstGeom prst="rect">
            <a:avLst/>
          </a:prstGeom>
          <a:noFill/>
        </p:spPr>
        <p:txBody>
          <a:bodyPr wrap="square" rtlCol="0">
            <a:spAutoFit/>
          </a:bodyPr>
          <a:lstStyle/>
          <a:p>
            <a:r>
              <a:rPr lang="en-US" dirty="0" smtClean="0"/>
              <a:t>American Foulbrood</a:t>
            </a:r>
          </a:p>
          <a:p>
            <a:r>
              <a:rPr lang="en-US" sz="1400" dirty="0" smtClean="0"/>
              <a:t>Bee Informed Partnership </a:t>
            </a:r>
            <a:endParaRPr lang="en-US" sz="1400" dirty="0"/>
          </a:p>
        </p:txBody>
      </p:sp>
    </p:spTree>
    <p:extLst>
      <p:ext uri="{BB962C8B-B14F-4D97-AF65-F5344CB8AC3E}">
        <p14:creationId xmlns:p14="http://schemas.microsoft.com/office/powerpoint/2010/main" val="3500023528"/>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28638" y="226229"/>
            <a:ext cx="11187112" cy="1325563"/>
          </a:xfrm>
        </p:spPr>
        <p:txBody>
          <a:bodyPr>
            <a:noAutofit/>
          </a:bodyPr>
          <a:lstStyle/>
          <a:p>
            <a:pPr algn="ctr"/>
            <a:r>
              <a:rPr lang="en-US" sz="6600" dirty="0" smtClean="0"/>
              <a:t>Previous work</a:t>
            </a:r>
            <a:r>
              <a:rPr lang="mr-IN" sz="6600" dirty="0" smtClean="0"/>
              <a:t>…</a:t>
            </a:r>
            <a:endParaRPr lang="en-US" sz="6600" dirty="0"/>
          </a:p>
        </p:txBody>
      </p:sp>
      <p:sp>
        <p:nvSpPr>
          <p:cNvPr id="2" name="TextBox 1"/>
          <p:cNvSpPr txBox="1"/>
          <p:nvPr/>
        </p:nvSpPr>
        <p:spPr>
          <a:xfrm>
            <a:off x="528638" y="1578656"/>
            <a:ext cx="11456098" cy="3970318"/>
          </a:xfrm>
          <a:prstGeom prst="rect">
            <a:avLst/>
          </a:prstGeom>
          <a:noFill/>
        </p:spPr>
        <p:txBody>
          <a:bodyPr wrap="square" rtlCol="0">
            <a:spAutoFit/>
          </a:bodyPr>
          <a:lstStyle/>
          <a:p>
            <a:pPr marL="285750" indent="-285750">
              <a:buFont typeface="Arial" charset="0"/>
              <a:buChar char="•"/>
            </a:pPr>
            <a:endParaRPr lang="en-US" sz="3600" dirty="0" smtClean="0"/>
          </a:p>
          <a:p>
            <a:r>
              <a:rPr lang="en-US" sz="3600" dirty="0" smtClean="0"/>
              <a:t>Migratory operations: </a:t>
            </a:r>
          </a:p>
          <a:p>
            <a:pPr marL="1200150" lvl="2" indent="-285750">
              <a:buFont typeface="Arial" charset="0"/>
              <a:buChar char="•"/>
            </a:pPr>
            <a:r>
              <a:rPr lang="en-US" sz="3600" dirty="0" smtClean="0"/>
              <a:t>Host novel virus strains</a:t>
            </a:r>
          </a:p>
          <a:p>
            <a:pPr lvl="2"/>
            <a:endParaRPr lang="en-US" sz="3600" dirty="0" smtClean="0"/>
          </a:p>
          <a:p>
            <a:pPr marL="1200150" lvl="2" indent="-285750">
              <a:buFont typeface="Arial" charset="0"/>
              <a:buChar char="•"/>
            </a:pPr>
            <a:r>
              <a:rPr lang="en-US" sz="3600" dirty="0" smtClean="0"/>
              <a:t>Have high disease loads</a:t>
            </a:r>
          </a:p>
          <a:p>
            <a:endParaRPr lang="en-US" sz="3600" dirty="0" smtClean="0"/>
          </a:p>
          <a:p>
            <a:endParaRPr lang="en-US" sz="3600" dirty="0"/>
          </a:p>
        </p:txBody>
      </p:sp>
      <p:sp>
        <p:nvSpPr>
          <p:cNvPr id="8" name="TextBox 7"/>
          <p:cNvSpPr txBox="1"/>
          <p:nvPr/>
        </p:nvSpPr>
        <p:spPr>
          <a:xfrm>
            <a:off x="4991863" y="3343135"/>
            <a:ext cx="2204804" cy="338554"/>
          </a:xfrm>
          <a:prstGeom prst="rect">
            <a:avLst/>
          </a:prstGeom>
          <a:noFill/>
        </p:spPr>
        <p:txBody>
          <a:bodyPr wrap="square" rtlCol="0">
            <a:spAutoFit/>
          </a:bodyPr>
          <a:lstStyle/>
          <a:p>
            <a:r>
              <a:rPr lang="en-US" sz="1600" dirty="0" smtClean="0"/>
              <a:t>(</a:t>
            </a:r>
            <a:r>
              <a:rPr lang="en-US" sz="1600" dirty="0" err="1" smtClean="0"/>
              <a:t>Runckel</a:t>
            </a:r>
            <a:r>
              <a:rPr lang="en-US" sz="1600" dirty="0" smtClean="0"/>
              <a:t> et al., 2011)</a:t>
            </a:r>
            <a:endParaRPr lang="en-US" sz="1600" dirty="0"/>
          </a:p>
        </p:txBody>
      </p:sp>
      <p:sp>
        <p:nvSpPr>
          <p:cNvPr id="9" name="TextBox 8"/>
          <p:cNvSpPr txBox="1"/>
          <p:nvPr/>
        </p:nvSpPr>
        <p:spPr>
          <a:xfrm>
            <a:off x="5127331" y="4406243"/>
            <a:ext cx="1832270" cy="338554"/>
          </a:xfrm>
          <a:prstGeom prst="rect">
            <a:avLst/>
          </a:prstGeom>
          <a:noFill/>
        </p:spPr>
        <p:txBody>
          <a:bodyPr wrap="square" rtlCol="0">
            <a:spAutoFit/>
          </a:bodyPr>
          <a:lstStyle/>
          <a:p>
            <a:r>
              <a:rPr lang="en-US" sz="1600" dirty="0" smtClean="0"/>
              <a:t>(Welch et al., 2009</a:t>
            </a:r>
            <a:r>
              <a:rPr lang="en-US" sz="1600" dirty="0"/>
              <a:t>)</a:t>
            </a:r>
          </a:p>
        </p:txBody>
      </p:sp>
    </p:spTree>
    <p:extLst>
      <p:ext uri="{BB962C8B-B14F-4D97-AF65-F5344CB8AC3E}">
        <p14:creationId xmlns:p14="http://schemas.microsoft.com/office/powerpoint/2010/main" val="1446696685"/>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8200" y="226229"/>
            <a:ext cx="10515600" cy="1325563"/>
          </a:xfrm>
        </p:spPr>
        <p:txBody>
          <a:bodyPr>
            <a:noAutofit/>
          </a:bodyPr>
          <a:lstStyle/>
          <a:p>
            <a:pPr algn="ctr"/>
            <a:r>
              <a:rPr lang="en-US" sz="5400" dirty="0" smtClean="0"/>
              <a:t>Preliminary Data from VT </a:t>
            </a:r>
            <a:br>
              <a:rPr lang="en-US" sz="5400" dirty="0" smtClean="0"/>
            </a:br>
            <a:r>
              <a:rPr lang="en-US" sz="5400" dirty="0" smtClean="0"/>
              <a:t>National Honey Bee Survey</a:t>
            </a:r>
            <a:endParaRPr lang="en-US" sz="5400" dirty="0"/>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2830" y="2384385"/>
            <a:ext cx="5397661" cy="4048246"/>
          </a:xfrm>
          <a:prstGeom prst="rect">
            <a:avLst/>
          </a:prstGeom>
        </p:spPr>
      </p:pic>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38755" y="2384385"/>
            <a:ext cx="5397661" cy="4048246"/>
          </a:xfrm>
          <a:prstGeom prst="rect">
            <a:avLst/>
          </a:prstGeom>
        </p:spPr>
      </p:pic>
      <p:sp>
        <p:nvSpPr>
          <p:cNvPr id="12" name="TextBox 11"/>
          <p:cNvSpPr txBox="1"/>
          <p:nvPr/>
        </p:nvSpPr>
        <p:spPr>
          <a:xfrm>
            <a:off x="2395607" y="1991519"/>
            <a:ext cx="2172534" cy="523220"/>
          </a:xfrm>
          <a:prstGeom prst="rect">
            <a:avLst/>
          </a:prstGeom>
          <a:noFill/>
        </p:spPr>
        <p:txBody>
          <a:bodyPr wrap="square" rtlCol="0">
            <a:spAutoFit/>
          </a:bodyPr>
          <a:lstStyle/>
          <a:p>
            <a:r>
              <a:rPr lang="en-US" sz="2800" dirty="0" err="1" smtClean="0"/>
              <a:t>Varroa</a:t>
            </a:r>
            <a:r>
              <a:rPr lang="en-US" sz="2800" dirty="0" smtClean="0"/>
              <a:t> Mites:</a:t>
            </a:r>
            <a:endParaRPr lang="en-US" sz="2800" dirty="0"/>
          </a:p>
        </p:txBody>
      </p:sp>
      <p:sp>
        <p:nvSpPr>
          <p:cNvPr id="13" name="TextBox 12"/>
          <p:cNvSpPr txBox="1"/>
          <p:nvPr/>
        </p:nvSpPr>
        <p:spPr>
          <a:xfrm>
            <a:off x="8140861" y="2006126"/>
            <a:ext cx="2056435" cy="523220"/>
          </a:xfrm>
          <a:prstGeom prst="rect">
            <a:avLst/>
          </a:prstGeom>
          <a:noFill/>
        </p:spPr>
        <p:txBody>
          <a:bodyPr wrap="square" rtlCol="0">
            <a:spAutoFit/>
          </a:bodyPr>
          <a:lstStyle/>
          <a:p>
            <a:r>
              <a:rPr lang="en-US" sz="2800" smtClean="0"/>
              <a:t>RNA Viruses:</a:t>
            </a:r>
            <a:endParaRPr lang="en-US" sz="2800" dirty="0"/>
          </a:p>
        </p:txBody>
      </p:sp>
    </p:spTree>
    <p:extLst>
      <p:ext uri="{BB962C8B-B14F-4D97-AF65-F5344CB8AC3E}">
        <p14:creationId xmlns:p14="http://schemas.microsoft.com/office/powerpoint/2010/main" val="885236031"/>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28638" y="226229"/>
            <a:ext cx="11187112" cy="1325563"/>
          </a:xfrm>
        </p:spPr>
        <p:txBody>
          <a:bodyPr>
            <a:noAutofit/>
          </a:bodyPr>
          <a:lstStyle/>
          <a:p>
            <a:pPr algn="ctr"/>
            <a:r>
              <a:rPr lang="en-US" sz="6600" dirty="0" smtClean="0"/>
              <a:t>Previous work</a:t>
            </a:r>
            <a:r>
              <a:rPr lang="mr-IN" sz="6600" dirty="0" smtClean="0"/>
              <a:t>…</a:t>
            </a:r>
            <a:endParaRPr lang="en-US" sz="6600" dirty="0"/>
          </a:p>
        </p:txBody>
      </p:sp>
      <p:sp>
        <p:nvSpPr>
          <p:cNvPr id="2" name="TextBox 1"/>
          <p:cNvSpPr txBox="1"/>
          <p:nvPr/>
        </p:nvSpPr>
        <p:spPr>
          <a:xfrm>
            <a:off x="528638" y="1364598"/>
            <a:ext cx="6007629" cy="3416320"/>
          </a:xfrm>
          <a:prstGeom prst="rect">
            <a:avLst/>
          </a:prstGeom>
          <a:noFill/>
        </p:spPr>
        <p:txBody>
          <a:bodyPr wrap="square" rtlCol="0">
            <a:spAutoFit/>
          </a:bodyPr>
          <a:lstStyle/>
          <a:p>
            <a:endParaRPr lang="en-US" sz="3600" dirty="0" smtClean="0"/>
          </a:p>
          <a:p>
            <a:pPr marL="285750" indent="-285750">
              <a:buFont typeface="Arial" charset="0"/>
              <a:buChar char="•"/>
            </a:pPr>
            <a:r>
              <a:rPr lang="en-US" sz="3600" dirty="0" smtClean="0"/>
              <a:t>Wild bees near managed apiaries with high virus loads are more likely to be infected with viruses</a:t>
            </a:r>
          </a:p>
          <a:p>
            <a:endParaRPr lang="en-US" sz="3600" dirty="0"/>
          </a:p>
        </p:txBody>
      </p:sp>
      <p:sp>
        <p:nvSpPr>
          <p:cNvPr id="7" name="TextBox 6"/>
          <p:cNvSpPr txBox="1"/>
          <p:nvPr/>
        </p:nvSpPr>
        <p:spPr>
          <a:xfrm>
            <a:off x="9526865" y="5939883"/>
            <a:ext cx="2572512" cy="338554"/>
          </a:xfrm>
          <a:prstGeom prst="rect">
            <a:avLst/>
          </a:prstGeom>
          <a:noFill/>
        </p:spPr>
        <p:txBody>
          <a:bodyPr wrap="square" rtlCol="0">
            <a:spAutoFit/>
          </a:bodyPr>
          <a:lstStyle/>
          <a:p>
            <a:r>
              <a:rPr lang="en-US" sz="1600" dirty="0" smtClean="0"/>
              <a:t>(Alger et al., in prep.)</a:t>
            </a:r>
            <a:endParaRPr lang="en-US" sz="1600" dirty="0"/>
          </a:p>
        </p:txBody>
      </p:sp>
      <p:pic>
        <p:nvPicPr>
          <p:cNvPr id="3" name="Picture 2" descr="HB2015.tif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36266" y="1551792"/>
            <a:ext cx="5563111" cy="4222475"/>
          </a:xfrm>
          <a:prstGeom prst="rect">
            <a:avLst/>
          </a:prstGeom>
        </p:spPr>
      </p:pic>
      <p:pic>
        <p:nvPicPr>
          <p:cNvPr id="5" name="Picture 4" descr="BeesVsWasps.png"/>
          <p:cNvPicPr>
            <a:picLocks noChangeAspect="1"/>
          </p:cNvPicPr>
          <p:nvPr/>
        </p:nvPicPr>
        <p:blipFill rotWithShape="1">
          <a:blip r:embed="rId3">
            <a:extLst>
              <a:ext uri="{28A0092B-C50C-407E-A947-70E740481C1C}">
                <a14:useLocalDpi xmlns:a14="http://schemas.microsoft.com/office/drawing/2010/main" val="0"/>
              </a:ext>
            </a:extLst>
          </a:blip>
          <a:srcRect r="34831"/>
          <a:stretch/>
        </p:blipFill>
        <p:spPr>
          <a:xfrm>
            <a:off x="1064091" y="4618398"/>
            <a:ext cx="4625509" cy="1928136"/>
          </a:xfrm>
          <a:prstGeom prst="rect">
            <a:avLst/>
          </a:prstGeom>
        </p:spPr>
      </p:pic>
    </p:spTree>
    <p:extLst>
      <p:ext uri="{BB962C8B-B14F-4D97-AF65-F5344CB8AC3E}">
        <p14:creationId xmlns:p14="http://schemas.microsoft.com/office/powerpoint/2010/main" val="4186499801"/>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93295" y="1412895"/>
            <a:ext cx="11189368" cy="5232202"/>
          </a:xfrm>
          <a:prstGeom prst="rect">
            <a:avLst/>
          </a:prstGeom>
          <a:noFill/>
        </p:spPr>
        <p:txBody>
          <a:bodyPr wrap="square" rtlCol="0">
            <a:spAutoFit/>
          </a:bodyPr>
          <a:lstStyle/>
          <a:p>
            <a:r>
              <a:rPr lang="en-US" sz="5400" dirty="0" smtClean="0"/>
              <a:t>Two parts to this experiment:</a:t>
            </a:r>
          </a:p>
          <a:p>
            <a:pPr marL="285750" indent="-285750">
              <a:buFont typeface="Arial" charset="0"/>
              <a:buChar char="•"/>
            </a:pPr>
            <a:endParaRPr lang="en-US" sz="4400" dirty="0" smtClean="0"/>
          </a:p>
          <a:p>
            <a:pPr marL="1200150" lvl="2" indent="-285750">
              <a:buFont typeface="Arial" charset="0"/>
              <a:buChar char="•"/>
            </a:pPr>
            <a:r>
              <a:rPr lang="en-US" sz="4000" u="sng" dirty="0" smtClean="0"/>
              <a:t>Part I:</a:t>
            </a:r>
            <a:r>
              <a:rPr lang="en-US" sz="4000" dirty="0" smtClean="0"/>
              <a:t> Do migratory colonies have higher pathogen levels than stationary colonies? </a:t>
            </a:r>
          </a:p>
          <a:p>
            <a:pPr marL="1200150" lvl="2" indent="-285750">
              <a:buFont typeface="Arial" charset="0"/>
              <a:buChar char="•"/>
            </a:pPr>
            <a:endParaRPr lang="en-US" sz="4000" dirty="0"/>
          </a:p>
          <a:p>
            <a:pPr marL="1200150" lvl="2" indent="-285750">
              <a:buFont typeface="Arial" charset="0"/>
              <a:buChar char="•"/>
            </a:pPr>
            <a:r>
              <a:rPr lang="en-US" sz="4000" u="sng" dirty="0" smtClean="0"/>
              <a:t>Part II:</a:t>
            </a:r>
            <a:r>
              <a:rPr lang="en-US" sz="4000" dirty="0" smtClean="0"/>
              <a:t> Can migratory colonies infect stationary colonies upon their return? </a:t>
            </a:r>
            <a:endParaRPr lang="en-US" sz="4000" dirty="0"/>
          </a:p>
          <a:p>
            <a:pPr marL="1200150" lvl="2" indent="-285750">
              <a:buFont typeface="Arial" charset="0"/>
              <a:buChar char="•"/>
            </a:pPr>
            <a:endParaRPr lang="en-US" sz="3600" dirty="0"/>
          </a:p>
        </p:txBody>
      </p:sp>
    </p:spTree>
    <p:extLst>
      <p:ext uri="{BB962C8B-B14F-4D97-AF65-F5344CB8AC3E}">
        <p14:creationId xmlns:p14="http://schemas.microsoft.com/office/powerpoint/2010/main" val="810788337"/>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962452" y="87332"/>
            <a:ext cx="10515600" cy="1325563"/>
          </a:xfrm>
        </p:spPr>
        <p:txBody>
          <a:bodyPr>
            <a:normAutofit/>
          </a:bodyPr>
          <a:lstStyle/>
          <a:p>
            <a:pPr algn="ctr"/>
            <a:r>
              <a:rPr lang="en-US" sz="7200" dirty="0" smtClean="0"/>
              <a:t>Acknowledgments</a:t>
            </a:r>
            <a:endParaRPr lang="en-US" sz="7200"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53623" y="1428606"/>
            <a:ext cx="2558716" cy="2366812"/>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96205" y="1801282"/>
            <a:ext cx="4597065" cy="875631"/>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96205" y="4702009"/>
            <a:ext cx="4312568" cy="1694223"/>
          </a:xfrm>
          <a:prstGeom prst="rect">
            <a:avLst/>
          </a:prstGeom>
        </p:spPr>
      </p:pic>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57670" y="4225884"/>
            <a:ext cx="2348613" cy="2280207"/>
          </a:xfrm>
          <a:prstGeom prst="rect">
            <a:avLst/>
          </a:prstGeom>
        </p:spPr>
      </p:pic>
      <p:pic>
        <p:nvPicPr>
          <p:cNvPr id="12" name="Picture 11"/>
          <p:cNvPicPr>
            <a:picLocks noChangeAspect="1"/>
          </p:cNvPicPr>
          <p:nvPr/>
        </p:nvPicPr>
        <p:blipFill rotWithShape="1">
          <a:blip r:embed="rId6">
            <a:extLst>
              <a:ext uri="{28A0092B-C50C-407E-A947-70E740481C1C}">
                <a14:useLocalDpi xmlns:a14="http://schemas.microsoft.com/office/drawing/2010/main" val="0"/>
              </a:ext>
            </a:extLst>
          </a:blip>
          <a:srcRect r="38339"/>
          <a:stretch/>
        </p:blipFill>
        <p:spPr>
          <a:xfrm>
            <a:off x="7212339" y="3199570"/>
            <a:ext cx="4629282" cy="1160273"/>
          </a:xfrm>
          <a:prstGeom prst="rect">
            <a:avLst/>
          </a:prstGeom>
        </p:spPr>
      </p:pic>
      <p:sp>
        <p:nvSpPr>
          <p:cNvPr id="3" name="TextBox 2"/>
          <p:cNvSpPr txBox="1"/>
          <p:nvPr/>
        </p:nvSpPr>
        <p:spPr>
          <a:xfrm>
            <a:off x="166585" y="2147701"/>
            <a:ext cx="4455066" cy="2585323"/>
          </a:xfrm>
          <a:prstGeom prst="rect">
            <a:avLst/>
          </a:prstGeom>
          <a:noFill/>
        </p:spPr>
        <p:txBody>
          <a:bodyPr wrap="none" rtlCol="0">
            <a:spAutoFit/>
          </a:bodyPr>
          <a:lstStyle/>
          <a:p>
            <a:pPr marL="285750" indent="-285750">
              <a:buFont typeface="Arial"/>
              <a:buChar char="•"/>
            </a:pPr>
            <a:endParaRPr lang="en-US" sz="2400" dirty="0" smtClean="0"/>
          </a:p>
          <a:p>
            <a:pPr marL="285750" indent="-285750">
              <a:buFont typeface="Arial"/>
              <a:buChar char="•"/>
            </a:pPr>
            <a:r>
              <a:rPr lang="en-US" sz="2400" dirty="0" smtClean="0"/>
              <a:t>Jeff Lee, Lees Bees, Mebane, NC </a:t>
            </a:r>
          </a:p>
          <a:p>
            <a:pPr marL="285750" indent="-285750">
              <a:buFont typeface="Arial"/>
              <a:buChar char="•"/>
            </a:pPr>
            <a:r>
              <a:rPr lang="en-US" sz="2400" dirty="0" smtClean="0"/>
              <a:t>Kendall </a:t>
            </a:r>
            <a:r>
              <a:rPr lang="en-US" sz="2400" dirty="0" err="1" smtClean="0"/>
              <a:t>Eppley</a:t>
            </a:r>
            <a:endParaRPr lang="en-US" sz="2400" dirty="0" smtClean="0"/>
          </a:p>
          <a:p>
            <a:pPr marL="285750" indent="-285750">
              <a:buFont typeface="Arial"/>
              <a:buChar char="•"/>
            </a:pPr>
            <a:r>
              <a:rPr lang="en-US" sz="2400" dirty="0" smtClean="0"/>
              <a:t>Greer </a:t>
            </a:r>
            <a:r>
              <a:rPr lang="en-US" sz="2400" dirty="0" err="1" smtClean="0"/>
              <a:t>Sargeant</a:t>
            </a:r>
            <a:endParaRPr lang="en-US" sz="2400" dirty="0" smtClean="0"/>
          </a:p>
          <a:p>
            <a:pPr marL="285750" indent="-285750">
              <a:buFont typeface="Arial"/>
              <a:buChar char="•"/>
            </a:pPr>
            <a:r>
              <a:rPr lang="en-US" sz="2400" dirty="0" smtClean="0"/>
              <a:t>Nora </a:t>
            </a:r>
            <a:r>
              <a:rPr lang="en-US" sz="2400" dirty="0" err="1" smtClean="0"/>
              <a:t>Keathley</a:t>
            </a:r>
            <a:endParaRPr lang="en-US" sz="2400" dirty="0" smtClean="0"/>
          </a:p>
          <a:p>
            <a:pPr marL="285750" indent="-285750">
              <a:buFont typeface="Arial"/>
              <a:buChar char="•"/>
            </a:pPr>
            <a:r>
              <a:rPr lang="en-US" sz="2400" dirty="0" err="1" smtClean="0"/>
              <a:t>Gracia</a:t>
            </a:r>
            <a:r>
              <a:rPr lang="en-US" sz="2400" dirty="0" smtClean="0"/>
              <a:t> </a:t>
            </a:r>
            <a:r>
              <a:rPr lang="en-US" sz="2400" dirty="0" err="1" smtClean="0"/>
              <a:t>Archeson</a:t>
            </a:r>
            <a:endParaRPr lang="en-US" sz="2400" dirty="0" smtClean="0"/>
          </a:p>
          <a:p>
            <a:endParaRPr lang="en-US" dirty="0"/>
          </a:p>
        </p:txBody>
      </p:sp>
    </p:spTree>
    <p:extLst>
      <p:ext uri="{BB962C8B-B14F-4D97-AF65-F5344CB8AC3E}">
        <p14:creationId xmlns:p14="http://schemas.microsoft.com/office/powerpoint/2010/main" val="1811870164"/>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0179" y="-117204"/>
            <a:ext cx="10515600" cy="1325563"/>
          </a:xfrm>
        </p:spPr>
        <p:txBody>
          <a:bodyPr>
            <a:normAutofit/>
          </a:bodyPr>
          <a:lstStyle/>
          <a:p>
            <a:pPr algn="ctr"/>
            <a:r>
              <a:rPr lang="en-US" sz="7200" dirty="0" smtClean="0"/>
              <a:t>Experimental Design</a:t>
            </a:r>
            <a:endParaRPr lang="en-US" sz="7200" dirty="0"/>
          </a:p>
        </p:txBody>
      </p:sp>
      <p:sp>
        <p:nvSpPr>
          <p:cNvPr id="2" name="TextBox 1"/>
          <p:cNvSpPr txBox="1"/>
          <p:nvPr/>
        </p:nvSpPr>
        <p:spPr>
          <a:xfrm>
            <a:off x="493295" y="1412895"/>
            <a:ext cx="11189368" cy="4985981"/>
          </a:xfrm>
          <a:prstGeom prst="rect">
            <a:avLst/>
          </a:prstGeom>
          <a:noFill/>
        </p:spPr>
        <p:txBody>
          <a:bodyPr wrap="square" rtlCol="0">
            <a:spAutoFit/>
          </a:bodyPr>
          <a:lstStyle/>
          <a:p>
            <a:pPr marL="285750" indent="-285750">
              <a:buFont typeface="Arial" charset="0"/>
              <a:buChar char="•"/>
            </a:pPr>
            <a:r>
              <a:rPr lang="en-US" sz="5400" dirty="0" smtClean="0"/>
              <a:t>Three groups of colonies:</a:t>
            </a:r>
          </a:p>
          <a:p>
            <a:pPr marL="1200150" lvl="2" indent="-285750">
              <a:buFont typeface="Arial" charset="0"/>
              <a:buChar char="•"/>
            </a:pPr>
            <a:r>
              <a:rPr lang="en-US" sz="4000" i="1" dirty="0" smtClean="0"/>
              <a:t>Migratory</a:t>
            </a:r>
          </a:p>
          <a:p>
            <a:pPr marL="1200150" lvl="2" indent="-285750">
              <a:buFont typeface="Arial" charset="0"/>
              <a:buChar char="•"/>
            </a:pPr>
            <a:r>
              <a:rPr lang="en-US" sz="4000" i="1" dirty="0" smtClean="0"/>
              <a:t>Stationary (control)</a:t>
            </a:r>
          </a:p>
          <a:p>
            <a:pPr marL="1200150" lvl="2" indent="-285750">
              <a:buFont typeface="Arial" charset="0"/>
              <a:buChar char="•"/>
            </a:pPr>
            <a:r>
              <a:rPr lang="en-US" sz="4000" i="1" dirty="0" smtClean="0"/>
              <a:t>Stationary (exposed)</a:t>
            </a:r>
            <a:endParaRPr lang="en-US" sz="4000" i="1" dirty="0"/>
          </a:p>
          <a:p>
            <a:pPr marL="285750" indent="-285750">
              <a:buFont typeface="Arial" charset="0"/>
              <a:buChar char="•"/>
            </a:pPr>
            <a:r>
              <a:rPr lang="en-US" sz="5400" dirty="0" smtClean="0"/>
              <a:t>Each group contained 16 colonies</a:t>
            </a:r>
          </a:p>
          <a:p>
            <a:pPr marL="285750" indent="-285750">
              <a:buFont typeface="Arial" charset="0"/>
              <a:buChar char="•"/>
            </a:pPr>
            <a:r>
              <a:rPr lang="en-US" sz="5400" dirty="0" smtClean="0"/>
              <a:t>Sampled at three different times</a:t>
            </a:r>
            <a:endParaRPr lang="en-US" sz="4400" dirty="0" smtClean="0"/>
          </a:p>
          <a:p>
            <a:pPr marL="1200150" lvl="2" indent="-285750">
              <a:buFont typeface="Arial" charset="0"/>
              <a:buChar char="•"/>
            </a:pPr>
            <a:endParaRPr lang="en-US" sz="3600" dirty="0"/>
          </a:p>
        </p:txBody>
      </p:sp>
    </p:spTree>
    <p:extLst>
      <p:ext uri="{BB962C8B-B14F-4D97-AF65-F5344CB8AC3E}">
        <p14:creationId xmlns:p14="http://schemas.microsoft.com/office/powerpoint/2010/main" val="654559450"/>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amples.jpg"/>
          <p:cNvPicPr>
            <a:picLocks noChangeAspect="1"/>
          </p:cNvPicPr>
          <p:nvPr/>
        </p:nvPicPr>
        <p:blipFill rotWithShape="1">
          <a:blip r:embed="rId2">
            <a:extLst>
              <a:ext uri="{28A0092B-C50C-407E-A947-70E740481C1C}">
                <a14:useLocalDpi xmlns:a14="http://schemas.microsoft.com/office/drawing/2010/main" val="0"/>
              </a:ext>
            </a:extLst>
          </a:blip>
          <a:srcRect l="6881" t="11622" r="3211" b="5809"/>
          <a:stretch/>
        </p:blipFill>
        <p:spPr>
          <a:xfrm>
            <a:off x="7349067" y="3488264"/>
            <a:ext cx="4402667" cy="3032451"/>
          </a:xfrm>
          <a:prstGeom prst="rect">
            <a:avLst/>
          </a:prstGeom>
        </p:spPr>
      </p:pic>
      <p:sp>
        <p:nvSpPr>
          <p:cNvPr id="6" name="TextBox 5"/>
          <p:cNvSpPr txBox="1"/>
          <p:nvPr/>
        </p:nvSpPr>
        <p:spPr>
          <a:xfrm>
            <a:off x="203199" y="1019962"/>
            <a:ext cx="7112001" cy="5447645"/>
          </a:xfrm>
          <a:prstGeom prst="rect">
            <a:avLst/>
          </a:prstGeom>
          <a:noFill/>
        </p:spPr>
        <p:txBody>
          <a:bodyPr wrap="square" rtlCol="0">
            <a:spAutoFit/>
          </a:bodyPr>
          <a:lstStyle/>
          <a:p>
            <a:pPr marL="285750" indent="-285750">
              <a:buFont typeface="Arial" charset="0"/>
              <a:buChar char="•"/>
            </a:pPr>
            <a:r>
              <a:rPr lang="en-US" sz="5400" dirty="0" smtClean="0"/>
              <a:t>Field inspection: </a:t>
            </a:r>
          </a:p>
          <a:p>
            <a:pPr marL="742950" lvl="1" indent="-285750">
              <a:buFont typeface="Arial" charset="0"/>
              <a:buChar char="•"/>
            </a:pPr>
            <a:r>
              <a:rPr lang="en-US" sz="4000" dirty="0"/>
              <a:t>C</a:t>
            </a:r>
            <a:r>
              <a:rPr lang="en-US" sz="4000" dirty="0" smtClean="0"/>
              <a:t>ommon brood diseases</a:t>
            </a:r>
          </a:p>
          <a:p>
            <a:pPr marL="742950" lvl="1" indent="-285750">
              <a:buFont typeface="Arial" charset="0"/>
              <a:buChar char="•"/>
            </a:pPr>
            <a:r>
              <a:rPr lang="en-US" sz="4000" dirty="0" smtClean="0"/>
              <a:t>Frames of bees</a:t>
            </a:r>
          </a:p>
          <a:p>
            <a:pPr marL="285750" indent="-285750">
              <a:buFont typeface="Arial" charset="0"/>
              <a:buChar char="•"/>
            </a:pPr>
            <a:r>
              <a:rPr lang="en-US" sz="5400" dirty="0" smtClean="0"/>
              <a:t>Laboratory </a:t>
            </a:r>
            <a:r>
              <a:rPr lang="en-US" sz="5400" dirty="0" smtClean="0"/>
              <a:t>Analysis:</a:t>
            </a:r>
          </a:p>
          <a:p>
            <a:pPr marL="742950" lvl="1" indent="-285750">
              <a:buFont typeface="Arial" charset="0"/>
              <a:buChar char="•"/>
            </a:pPr>
            <a:r>
              <a:rPr lang="en-US" sz="4000" dirty="0" err="1" smtClean="0"/>
              <a:t>Varroa</a:t>
            </a:r>
            <a:r>
              <a:rPr lang="en-US" sz="4000" dirty="0" smtClean="0"/>
              <a:t> load</a:t>
            </a:r>
          </a:p>
          <a:p>
            <a:pPr marL="742950" lvl="1" indent="-285750">
              <a:buFont typeface="Arial" charset="0"/>
              <a:buChar char="•"/>
            </a:pPr>
            <a:r>
              <a:rPr lang="en-US" sz="4000" dirty="0" err="1" smtClean="0"/>
              <a:t>Nosema</a:t>
            </a:r>
            <a:r>
              <a:rPr lang="en-US" sz="4000" dirty="0" smtClean="0"/>
              <a:t> load</a:t>
            </a:r>
          </a:p>
          <a:p>
            <a:pPr marL="742950" lvl="1" indent="-285750">
              <a:buFont typeface="Arial" charset="0"/>
              <a:buChar char="•"/>
            </a:pPr>
            <a:r>
              <a:rPr lang="en-US" sz="4000" dirty="0" smtClean="0"/>
              <a:t>Viruses: DWV, BQCV, IAPV</a:t>
            </a:r>
          </a:p>
          <a:p>
            <a:pPr lvl="2"/>
            <a:endParaRPr lang="en-US" sz="4000" dirty="0"/>
          </a:p>
        </p:txBody>
      </p:sp>
      <p:sp>
        <p:nvSpPr>
          <p:cNvPr id="8" name="Title 3"/>
          <p:cNvSpPr>
            <a:spLocks noGrp="1"/>
          </p:cNvSpPr>
          <p:nvPr>
            <p:ph type="title"/>
          </p:nvPr>
        </p:nvSpPr>
        <p:spPr>
          <a:xfrm>
            <a:off x="830179" y="-117204"/>
            <a:ext cx="10515600" cy="1325563"/>
          </a:xfrm>
        </p:spPr>
        <p:txBody>
          <a:bodyPr>
            <a:normAutofit/>
          </a:bodyPr>
          <a:lstStyle/>
          <a:p>
            <a:pPr algn="ctr"/>
            <a:r>
              <a:rPr lang="en-US" sz="7200" dirty="0" smtClean="0"/>
              <a:t>Experimental Design</a:t>
            </a:r>
            <a:endParaRPr lang="en-US" sz="7200" dirty="0"/>
          </a:p>
        </p:txBody>
      </p:sp>
    </p:spTree>
    <p:extLst>
      <p:ext uri="{BB962C8B-B14F-4D97-AF65-F5344CB8AC3E}">
        <p14:creationId xmlns:p14="http://schemas.microsoft.com/office/powerpoint/2010/main" val="1950222825"/>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25760" y="1826583"/>
            <a:ext cx="7130047" cy="3120507"/>
          </a:xfrm>
          <a:prstGeom prst="rect">
            <a:avLst/>
          </a:prstGeom>
        </p:spPr>
      </p:pic>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8754" y="813277"/>
            <a:ext cx="5254514" cy="5860804"/>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697" y="3651506"/>
            <a:ext cx="4912457" cy="3206494"/>
          </a:xfrm>
          <a:prstGeom prst="rect">
            <a:avLst/>
          </a:prstGeom>
        </p:spPr>
      </p:pic>
      <p:sp>
        <p:nvSpPr>
          <p:cNvPr id="20" name="TextBox 19"/>
          <p:cNvSpPr txBox="1"/>
          <p:nvPr/>
        </p:nvSpPr>
        <p:spPr>
          <a:xfrm>
            <a:off x="0" y="32267"/>
            <a:ext cx="12192000" cy="1323439"/>
          </a:xfrm>
          <a:prstGeom prst="rect">
            <a:avLst/>
          </a:prstGeom>
          <a:noFill/>
        </p:spPr>
        <p:txBody>
          <a:bodyPr wrap="square" rtlCol="0">
            <a:spAutoFit/>
          </a:bodyPr>
          <a:lstStyle/>
          <a:p>
            <a:pPr algn="ctr"/>
            <a:r>
              <a:rPr lang="en-US" sz="4000" dirty="0" smtClean="0">
                <a:latin typeface="+mj-lt"/>
              </a:rPr>
              <a:t>Experimental Design for Migratory/Stationary Honey Bee Experiment </a:t>
            </a:r>
            <a:r>
              <a:rPr lang="en-US" sz="4000" u="sng" dirty="0" smtClean="0">
                <a:latin typeface="+mj-lt"/>
              </a:rPr>
              <a:t>Part I</a:t>
            </a:r>
            <a:r>
              <a:rPr lang="en-US" sz="4000" dirty="0" smtClean="0">
                <a:latin typeface="+mj-lt"/>
              </a:rPr>
              <a:t> </a:t>
            </a:r>
            <a:endParaRPr lang="en-US" sz="4000" dirty="0">
              <a:latin typeface="+mj-lt"/>
            </a:endParaRPr>
          </a:p>
        </p:txBody>
      </p:sp>
      <p:sp>
        <p:nvSpPr>
          <p:cNvPr id="51" name="Rectangle 50"/>
          <p:cNvSpPr/>
          <p:nvPr/>
        </p:nvSpPr>
        <p:spPr>
          <a:xfrm>
            <a:off x="1530614" y="2778112"/>
            <a:ext cx="1335779" cy="965567"/>
          </a:xfrm>
          <a:prstGeom prst="rect">
            <a:avLst/>
          </a:prstGeom>
          <a:solidFill>
            <a:schemeClr val="accent6">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ysClr val="windowText" lastClr="000000"/>
                </a:solidFill>
              </a:rPr>
              <a:t>Migratory Group</a:t>
            </a:r>
          </a:p>
        </p:txBody>
      </p:sp>
      <p:sp>
        <p:nvSpPr>
          <p:cNvPr id="72" name="Rectangle 71"/>
          <p:cNvSpPr/>
          <p:nvPr/>
        </p:nvSpPr>
        <p:spPr>
          <a:xfrm>
            <a:off x="10183418" y="3816581"/>
            <a:ext cx="1335779" cy="965567"/>
          </a:xfrm>
          <a:prstGeom prst="rect">
            <a:avLst/>
          </a:prstGeom>
          <a:solidFill>
            <a:schemeClr val="accent6">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ysClr val="windowText" lastClr="000000"/>
                </a:solidFill>
              </a:rPr>
              <a:t>Stationary Group</a:t>
            </a:r>
          </a:p>
        </p:txBody>
      </p:sp>
      <p:sp>
        <p:nvSpPr>
          <p:cNvPr id="73" name="Rectangle 72"/>
          <p:cNvSpPr/>
          <p:nvPr/>
        </p:nvSpPr>
        <p:spPr>
          <a:xfrm>
            <a:off x="7778039" y="3559592"/>
            <a:ext cx="1335779" cy="965567"/>
          </a:xfrm>
          <a:prstGeom prst="rect">
            <a:avLst/>
          </a:prstGeom>
          <a:solidFill>
            <a:schemeClr val="accent6">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ysClr val="windowText" lastClr="000000"/>
                </a:solidFill>
              </a:rPr>
              <a:t>Migratory Group</a:t>
            </a:r>
          </a:p>
        </p:txBody>
      </p:sp>
      <p:sp>
        <p:nvSpPr>
          <p:cNvPr id="15" name="TextBox 14"/>
          <p:cNvSpPr txBox="1"/>
          <p:nvPr/>
        </p:nvSpPr>
        <p:spPr>
          <a:xfrm>
            <a:off x="9288379" y="2463506"/>
            <a:ext cx="1268018" cy="923330"/>
          </a:xfrm>
          <a:prstGeom prst="rect">
            <a:avLst/>
          </a:prstGeom>
          <a:noFill/>
        </p:spPr>
        <p:txBody>
          <a:bodyPr wrap="square" rtlCol="0">
            <a:spAutoFit/>
          </a:bodyPr>
          <a:lstStyle/>
          <a:p>
            <a:r>
              <a:rPr lang="en-US" sz="5400" dirty="0" smtClean="0">
                <a:solidFill>
                  <a:schemeClr val="bg1"/>
                </a:solidFill>
              </a:rPr>
              <a:t>NC</a:t>
            </a:r>
            <a:endParaRPr lang="en-US" sz="5400" dirty="0">
              <a:solidFill>
                <a:schemeClr val="bg1"/>
              </a:solidFill>
            </a:endParaRPr>
          </a:p>
        </p:txBody>
      </p:sp>
      <p:sp>
        <p:nvSpPr>
          <p:cNvPr id="76" name="TextBox 75"/>
          <p:cNvSpPr txBox="1"/>
          <p:nvPr/>
        </p:nvSpPr>
        <p:spPr>
          <a:xfrm>
            <a:off x="896605" y="1619213"/>
            <a:ext cx="1268018" cy="923330"/>
          </a:xfrm>
          <a:prstGeom prst="rect">
            <a:avLst/>
          </a:prstGeom>
          <a:noFill/>
        </p:spPr>
        <p:txBody>
          <a:bodyPr wrap="square" rtlCol="0">
            <a:spAutoFit/>
          </a:bodyPr>
          <a:lstStyle/>
          <a:p>
            <a:r>
              <a:rPr lang="en-US" sz="5400" smtClean="0">
                <a:solidFill>
                  <a:schemeClr val="bg1"/>
                </a:solidFill>
              </a:rPr>
              <a:t>CA</a:t>
            </a:r>
            <a:endParaRPr lang="en-US" sz="5400" dirty="0">
              <a:solidFill>
                <a:schemeClr val="bg1"/>
              </a:solidFill>
            </a:endParaRPr>
          </a:p>
        </p:txBody>
      </p:sp>
      <p:sp>
        <p:nvSpPr>
          <p:cNvPr id="16" name="TextBox 15"/>
          <p:cNvSpPr txBox="1"/>
          <p:nvPr/>
        </p:nvSpPr>
        <p:spPr>
          <a:xfrm>
            <a:off x="5328746" y="4947090"/>
            <a:ext cx="6051884" cy="2308324"/>
          </a:xfrm>
          <a:prstGeom prst="rect">
            <a:avLst/>
          </a:prstGeom>
          <a:noFill/>
        </p:spPr>
        <p:txBody>
          <a:bodyPr wrap="square" rtlCol="0">
            <a:spAutoFit/>
          </a:bodyPr>
          <a:lstStyle/>
          <a:p>
            <a:pPr marL="0" lvl="2"/>
            <a:r>
              <a:rPr lang="en-US" sz="3600" dirty="0" smtClean="0">
                <a:latin typeface="+mj-lt"/>
              </a:rPr>
              <a:t>- Do </a:t>
            </a:r>
            <a:r>
              <a:rPr lang="en-US" sz="3600" dirty="0">
                <a:latin typeface="+mj-lt"/>
              </a:rPr>
              <a:t>migratory colonies have higher pathogen levels than stationary </a:t>
            </a:r>
            <a:r>
              <a:rPr lang="en-US" sz="3600" dirty="0" smtClean="0">
                <a:latin typeface="+mj-lt"/>
              </a:rPr>
              <a:t>colonies? </a:t>
            </a:r>
            <a:endParaRPr lang="en-US" sz="3600" dirty="0">
              <a:latin typeface="+mj-lt"/>
            </a:endParaRPr>
          </a:p>
          <a:p>
            <a:endParaRPr lang="en-US" sz="3600" dirty="0">
              <a:latin typeface="+mj-lt"/>
            </a:endParaRPr>
          </a:p>
        </p:txBody>
      </p:sp>
    </p:spTree>
    <p:extLst>
      <p:ext uri="{BB962C8B-B14F-4D97-AF65-F5344CB8AC3E}">
        <p14:creationId xmlns:p14="http://schemas.microsoft.com/office/powerpoint/2010/main" val="98083965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0" presetClass="path" presetSubtype="0" accel="50000" decel="50000" fill="hold" grpId="0" nodeType="clickEffect">
                                  <p:stCondLst>
                                    <p:cond delay="0"/>
                                  </p:stCondLst>
                                  <p:childTnLst>
                                    <p:animMotion origin="layout" path="M 1.66667E-6 -1.85185E-6 L -0.51315 -0.11273 " pathEditMode="relative" rAng="0" ptsTypes="AA">
                                      <p:cBhvr>
                                        <p:cTn id="14" dur="2000" fill="hold"/>
                                        <p:tgtEl>
                                          <p:spTgt spid="73"/>
                                        </p:tgtEl>
                                        <p:attrNameLst>
                                          <p:attrName>ppt_x</p:attrName>
                                          <p:attrName>ppt_y</p:attrName>
                                        </p:attrNameLst>
                                      </p:cBhvr>
                                      <p:rCtr x="-25664" y="-5648"/>
                                    </p:animMotion>
                                  </p:childTnLst>
                                  <p:subTnLst>
                                    <p:set>
                                      <p:cBhvr override="childStyle">
                                        <p:cTn dur="1" fill="hold" display="0" masterRel="nextClick" afterEffect="1"/>
                                        <p:tgtEl>
                                          <p:spTgt spid="73"/>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44" presetClass="path" presetSubtype="0" accel="50000" decel="50000" fill="hold" grpId="1" nodeType="clickEffect">
                                  <p:stCondLst>
                                    <p:cond delay="0"/>
                                  </p:stCondLst>
                                  <p:childTnLst>
                                    <p:animMotion origin="layout" path="M -0.00078 0.00115 L 0.13607 -0.15579 C 0.16445 -0.18936 0.20716 -0.20787 0.25208 -0.20787 C 0.30299 -0.20787 0.34401 -0.18936 0.3724 -0.15579 L 0.50951 0.00115 " pathEditMode="relative" rAng="0" ptsTypes="AAAAA">
                                      <p:cBhvr>
                                        <p:cTn id="22" dur="2500" fill="hold"/>
                                        <p:tgtEl>
                                          <p:spTgt spid="51"/>
                                        </p:tgtEl>
                                        <p:attrNameLst>
                                          <p:attrName>ppt_x</p:attrName>
                                          <p:attrName>ppt_y</p:attrName>
                                        </p:attrNameLst>
                                      </p:cBhvr>
                                      <p:rCtr x="25508" y="-10463"/>
                                    </p:animMotion>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P spid="51" grpId="1" animBg="1"/>
      <p:bldP spid="73" grpId="0" animBg="1"/>
      <p:bldP spid="16"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BeesAlmondsMonkey.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67467" y="410634"/>
            <a:ext cx="8077199" cy="6057900"/>
          </a:xfrm>
          <a:prstGeom prst="rect">
            <a:avLst/>
          </a:prstGeom>
        </p:spPr>
      </p:pic>
    </p:spTree>
    <p:extLst>
      <p:ext uri="{BB962C8B-B14F-4D97-AF65-F5344CB8AC3E}">
        <p14:creationId xmlns:p14="http://schemas.microsoft.com/office/powerpoint/2010/main" val="550340466"/>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210300"/>
            <a:ext cx="10515600" cy="1325563"/>
          </a:xfrm>
        </p:spPr>
        <p:txBody>
          <a:bodyPr>
            <a:normAutofit fontScale="90000"/>
          </a:bodyPr>
          <a:lstStyle/>
          <a:p>
            <a:pPr algn="ctr"/>
            <a:r>
              <a:rPr lang="en-US" b="1" u="sng" dirty="0" smtClean="0"/>
              <a:t/>
            </a:r>
            <a:br>
              <a:rPr lang="en-US" b="1" u="sng" dirty="0" smtClean="0"/>
            </a:br>
            <a:r>
              <a:rPr lang="en-US" b="1" u="sng" dirty="0"/>
              <a:t/>
            </a:r>
            <a:br>
              <a:rPr lang="en-US" b="1" u="sng" dirty="0"/>
            </a:br>
            <a:r>
              <a:rPr lang="en-US" b="1" u="sng" dirty="0" smtClean="0"/>
              <a:t/>
            </a:r>
            <a:br>
              <a:rPr lang="en-US" b="1" u="sng" dirty="0" smtClean="0"/>
            </a:br>
            <a:r>
              <a:rPr lang="en-US" dirty="0" smtClean="0"/>
              <a:t> Do migratory colonies have higher pathogen levels than stationary colonies?</a:t>
            </a:r>
            <a:endParaRPr lang="en-US" dirty="0"/>
          </a:p>
        </p:txBody>
      </p:sp>
      <p:sp>
        <p:nvSpPr>
          <p:cNvPr id="4" name="TextBox 3"/>
          <p:cNvSpPr txBox="1"/>
          <p:nvPr/>
        </p:nvSpPr>
        <p:spPr>
          <a:xfrm>
            <a:off x="706869" y="730881"/>
            <a:ext cx="3038512" cy="707886"/>
          </a:xfrm>
          <a:prstGeom prst="rect">
            <a:avLst/>
          </a:prstGeom>
          <a:noFill/>
        </p:spPr>
        <p:txBody>
          <a:bodyPr wrap="none" rtlCol="0">
            <a:spAutoFit/>
          </a:bodyPr>
          <a:lstStyle/>
          <a:p>
            <a:r>
              <a:rPr lang="en-US" sz="4000" u="sng" dirty="0" smtClean="0">
                <a:latin typeface="+mj-lt"/>
              </a:rPr>
              <a:t>Part I:</a:t>
            </a:r>
            <a:r>
              <a:rPr lang="en-US" sz="4000" dirty="0" smtClean="0">
                <a:latin typeface="+mj-lt"/>
              </a:rPr>
              <a:t> Results </a:t>
            </a:r>
            <a:endParaRPr lang="en-US" b="1" dirty="0">
              <a:latin typeface="+mj-lt"/>
            </a:endParaRPr>
          </a:p>
        </p:txBody>
      </p:sp>
    </p:spTree>
    <p:extLst>
      <p:ext uri="{BB962C8B-B14F-4D97-AF65-F5344CB8AC3E}">
        <p14:creationId xmlns:p14="http://schemas.microsoft.com/office/powerpoint/2010/main" val="3755050436"/>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06868" y="730881"/>
            <a:ext cx="8894331" cy="707886"/>
          </a:xfrm>
          <a:prstGeom prst="rect">
            <a:avLst/>
          </a:prstGeom>
          <a:noFill/>
        </p:spPr>
        <p:txBody>
          <a:bodyPr wrap="square" rtlCol="0">
            <a:spAutoFit/>
          </a:bodyPr>
          <a:lstStyle/>
          <a:p>
            <a:r>
              <a:rPr lang="en-US" sz="4000" u="sng" dirty="0" smtClean="0">
                <a:latin typeface="+mj-lt"/>
              </a:rPr>
              <a:t>Part I:</a:t>
            </a:r>
            <a:r>
              <a:rPr lang="en-US" sz="4000" dirty="0" smtClean="0">
                <a:latin typeface="+mj-lt"/>
              </a:rPr>
              <a:t> Results	</a:t>
            </a:r>
            <a:r>
              <a:rPr lang="en-US" sz="4000" dirty="0">
                <a:latin typeface="+mj-lt"/>
              </a:rPr>
              <a:t> </a:t>
            </a:r>
            <a:r>
              <a:rPr lang="en-US" sz="4000" dirty="0" smtClean="0">
                <a:latin typeface="+mj-lt"/>
              </a:rPr>
              <a:t>Frames of Bees</a:t>
            </a:r>
            <a:endParaRPr lang="en-US" b="1" dirty="0">
              <a:latin typeface="+mj-lt"/>
            </a:endParaRPr>
          </a:p>
        </p:txBody>
      </p:sp>
      <p:pic>
        <p:nvPicPr>
          <p:cNvPr id="6" name="Picture 5" descr="Screen Shot 2017-07-07 at 4.23.20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35208" y="2273794"/>
            <a:ext cx="3856792" cy="2950108"/>
          </a:xfrm>
          <a:prstGeom prst="rect">
            <a:avLst/>
          </a:prstGeom>
        </p:spPr>
      </p:pic>
      <p:pic>
        <p:nvPicPr>
          <p:cNvPr id="7" name="Picture 6" descr="Screen Shot 2017-07-07 at 4.23.52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21201" y="2273794"/>
            <a:ext cx="3748405" cy="3018294"/>
          </a:xfrm>
          <a:prstGeom prst="rect">
            <a:avLst/>
          </a:prstGeom>
        </p:spPr>
      </p:pic>
      <p:pic>
        <p:nvPicPr>
          <p:cNvPr id="8" name="Picture 7" descr="Screen Shot 2017-07-07 at 4.23.58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9800" y="2273794"/>
            <a:ext cx="3830665" cy="2987145"/>
          </a:xfrm>
          <a:prstGeom prst="rect">
            <a:avLst/>
          </a:prstGeom>
        </p:spPr>
      </p:pic>
      <p:sp>
        <p:nvSpPr>
          <p:cNvPr id="9" name="TextBox 8"/>
          <p:cNvSpPr txBox="1"/>
          <p:nvPr/>
        </p:nvSpPr>
        <p:spPr>
          <a:xfrm>
            <a:off x="8187215" y="6417734"/>
            <a:ext cx="4004785" cy="369332"/>
          </a:xfrm>
          <a:prstGeom prst="rect">
            <a:avLst/>
          </a:prstGeom>
          <a:noFill/>
        </p:spPr>
        <p:txBody>
          <a:bodyPr wrap="none" rtlCol="0">
            <a:spAutoFit/>
          </a:bodyPr>
          <a:lstStyle/>
          <a:p>
            <a:r>
              <a:rPr lang="en-US" dirty="0" smtClean="0"/>
              <a:t>BIP Tech Transfer Team Protocol Manual</a:t>
            </a:r>
            <a:endParaRPr lang="en-US" dirty="0"/>
          </a:p>
        </p:txBody>
      </p:sp>
      <p:sp>
        <p:nvSpPr>
          <p:cNvPr id="10" name="TextBox 9"/>
          <p:cNvSpPr txBox="1"/>
          <p:nvPr/>
        </p:nvSpPr>
        <p:spPr>
          <a:xfrm>
            <a:off x="10007600" y="5623467"/>
            <a:ext cx="1043876" cy="369332"/>
          </a:xfrm>
          <a:prstGeom prst="rect">
            <a:avLst/>
          </a:prstGeom>
          <a:noFill/>
        </p:spPr>
        <p:txBody>
          <a:bodyPr wrap="none" rtlCol="0">
            <a:spAutoFit/>
          </a:bodyPr>
          <a:lstStyle/>
          <a:p>
            <a:r>
              <a:rPr lang="en-US" dirty="0" smtClean="0"/>
              <a:t>8 Frames</a:t>
            </a:r>
            <a:endParaRPr lang="en-US" dirty="0"/>
          </a:p>
        </p:txBody>
      </p:sp>
      <p:sp>
        <p:nvSpPr>
          <p:cNvPr id="11" name="TextBox 10"/>
          <p:cNvSpPr txBox="1"/>
          <p:nvPr/>
        </p:nvSpPr>
        <p:spPr>
          <a:xfrm>
            <a:off x="5503333" y="5623467"/>
            <a:ext cx="1215747" cy="369332"/>
          </a:xfrm>
          <a:prstGeom prst="rect">
            <a:avLst/>
          </a:prstGeom>
          <a:noFill/>
        </p:spPr>
        <p:txBody>
          <a:bodyPr wrap="none" rtlCol="0">
            <a:spAutoFit/>
          </a:bodyPr>
          <a:lstStyle/>
          <a:p>
            <a:r>
              <a:rPr lang="en-US" dirty="0" smtClean="0"/>
              <a:t>5.5 Frames</a:t>
            </a:r>
            <a:endParaRPr lang="en-US" dirty="0"/>
          </a:p>
        </p:txBody>
      </p:sp>
      <p:sp>
        <p:nvSpPr>
          <p:cNvPr id="12" name="TextBox 11"/>
          <p:cNvSpPr txBox="1"/>
          <p:nvPr/>
        </p:nvSpPr>
        <p:spPr>
          <a:xfrm>
            <a:off x="1779726" y="5472668"/>
            <a:ext cx="1215747" cy="369332"/>
          </a:xfrm>
          <a:prstGeom prst="rect">
            <a:avLst/>
          </a:prstGeom>
          <a:noFill/>
        </p:spPr>
        <p:txBody>
          <a:bodyPr wrap="none" rtlCol="0">
            <a:spAutoFit/>
          </a:bodyPr>
          <a:lstStyle/>
          <a:p>
            <a:r>
              <a:rPr lang="en-US" dirty="0" smtClean="0"/>
              <a:t>1.5 Frames</a:t>
            </a:r>
            <a:endParaRPr lang="en-US" dirty="0"/>
          </a:p>
        </p:txBody>
      </p:sp>
    </p:spTree>
    <p:extLst>
      <p:ext uri="{BB962C8B-B14F-4D97-AF65-F5344CB8AC3E}">
        <p14:creationId xmlns:p14="http://schemas.microsoft.com/office/powerpoint/2010/main" val="1024740768"/>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06868" y="730881"/>
            <a:ext cx="8894331" cy="707886"/>
          </a:xfrm>
          <a:prstGeom prst="rect">
            <a:avLst/>
          </a:prstGeom>
          <a:noFill/>
        </p:spPr>
        <p:txBody>
          <a:bodyPr wrap="square" rtlCol="0">
            <a:spAutoFit/>
          </a:bodyPr>
          <a:lstStyle/>
          <a:p>
            <a:r>
              <a:rPr lang="en-US" sz="4000" u="sng" dirty="0" smtClean="0">
                <a:latin typeface="+mj-lt"/>
              </a:rPr>
              <a:t>Part I:</a:t>
            </a:r>
            <a:r>
              <a:rPr lang="en-US" sz="4000" dirty="0" smtClean="0">
                <a:latin typeface="+mj-lt"/>
              </a:rPr>
              <a:t> Results	</a:t>
            </a:r>
            <a:r>
              <a:rPr lang="en-US" sz="4000" dirty="0">
                <a:latin typeface="+mj-lt"/>
              </a:rPr>
              <a:t> </a:t>
            </a:r>
            <a:r>
              <a:rPr lang="en-US" sz="4000" dirty="0" smtClean="0">
                <a:latin typeface="+mj-lt"/>
              </a:rPr>
              <a:t>Frames of Bees</a:t>
            </a:r>
            <a:endParaRPr lang="en-US" b="1" dirty="0">
              <a:latin typeface="+mj-lt"/>
            </a:endParaRPr>
          </a:p>
        </p:txBody>
      </p:sp>
      <p:pic>
        <p:nvPicPr>
          <p:cNvPr id="2" name="Picture 1" descr="Exp1_FOB.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57499" y="1610783"/>
            <a:ext cx="6743699" cy="4842697"/>
          </a:xfrm>
          <a:prstGeom prst="rect">
            <a:avLst/>
          </a:prstGeom>
        </p:spPr>
      </p:pic>
      <p:pic>
        <p:nvPicPr>
          <p:cNvPr id="6" name="Picture 5" descr="Screen Shot 2017-07-07 at 4.23.58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70634" y="387287"/>
            <a:ext cx="2353131" cy="1834967"/>
          </a:xfrm>
          <a:prstGeom prst="rect">
            <a:avLst/>
          </a:prstGeom>
        </p:spPr>
      </p:pic>
      <p:sp>
        <p:nvSpPr>
          <p:cNvPr id="3" name="TextBox 2"/>
          <p:cNvSpPr txBox="1"/>
          <p:nvPr/>
        </p:nvSpPr>
        <p:spPr>
          <a:xfrm>
            <a:off x="9753601" y="6453480"/>
            <a:ext cx="2302170" cy="369332"/>
          </a:xfrm>
          <a:prstGeom prst="rect">
            <a:avLst/>
          </a:prstGeom>
          <a:noFill/>
        </p:spPr>
        <p:txBody>
          <a:bodyPr wrap="none" rtlCol="0">
            <a:spAutoFit/>
          </a:bodyPr>
          <a:lstStyle/>
          <a:p>
            <a:r>
              <a:rPr lang="en-US" dirty="0" smtClean="0"/>
              <a:t>(Alger et al., in review)</a:t>
            </a:r>
            <a:endParaRPr lang="en-US" dirty="0"/>
          </a:p>
        </p:txBody>
      </p:sp>
    </p:spTree>
    <p:extLst>
      <p:ext uri="{BB962C8B-B14F-4D97-AF65-F5344CB8AC3E}">
        <p14:creationId xmlns:p14="http://schemas.microsoft.com/office/powerpoint/2010/main" val="3131991327"/>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Honey-Bees-Beekeeping-Almond047.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1887" y="534947"/>
            <a:ext cx="8620645" cy="5750478"/>
          </a:xfrm>
          <a:prstGeom prst="rect">
            <a:avLst/>
          </a:prstGeom>
        </p:spPr>
      </p:pic>
    </p:spTree>
    <p:extLst>
      <p:ext uri="{BB962C8B-B14F-4D97-AF65-F5344CB8AC3E}">
        <p14:creationId xmlns:p14="http://schemas.microsoft.com/office/powerpoint/2010/main" val="1896796193"/>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06869" y="730881"/>
            <a:ext cx="9639398" cy="707886"/>
          </a:xfrm>
          <a:prstGeom prst="rect">
            <a:avLst/>
          </a:prstGeom>
          <a:noFill/>
        </p:spPr>
        <p:txBody>
          <a:bodyPr wrap="square" rtlCol="0">
            <a:spAutoFit/>
          </a:bodyPr>
          <a:lstStyle/>
          <a:p>
            <a:r>
              <a:rPr lang="en-US" sz="4000" u="sng" dirty="0" smtClean="0">
                <a:latin typeface="+mj-lt"/>
              </a:rPr>
              <a:t>Part I:</a:t>
            </a:r>
            <a:r>
              <a:rPr lang="en-US" sz="4000" dirty="0" smtClean="0">
                <a:latin typeface="+mj-lt"/>
              </a:rPr>
              <a:t> Results 		</a:t>
            </a:r>
            <a:r>
              <a:rPr lang="en-US" sz="4000" dirty="0" err="1" smtClean="0">
                <a:latin typeface="+mj-lt"/>
              </a:rPr>
              <a:t>Varroa</a:t>
            </a:r>
            <a:r>
              <a:rPr lang="en-US" sz="4000" dirty="0" smtClean="0">
                <a:latin typeface="+mj-lt"/>
              </a:rPr>
              <a:t> load </a:t>
            </a:r>
            <a:endParaRPr lang="en-US" b="1" dirty="0">
              <a:latin typeface="+mj-lt"/>
            </a:endParaRPr>
          </a:p>
        </p:txBody>
      </p:sp>
      <p:pic>
        <p:nvPicPr>
          <p:cNvPr id="2" name="Picture 1" descr="Exp1_Varroa_load.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86568" y="1438767"/>
            <a:ext cx="7387166" cy="5304776"/>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5746" y="3060128"/>
            <a:ext cx="2179638" cy="1449459"/>
          </a:xfrm>
          <a:prstGeom prst="rect">
            <a:avLst/>
          </a:prstGeom>
        </p:spPr>
      </p:pic>
      <p:sp>
        <p:nvSpPr>
          <p:cNvPr id="6" name="TextBox 5"/>
          <p:cNvSpPr txBox="1"/>
          <p:nvPr/>
        </p:nvSpPr>
        <p:spPr>
          <a:xfrm>
            <a:off x="9753601" y="6453480"/>
            <a:ext cx="2302170" cy="369332"/>
          </a:xfrm>
          <a:prstGeom prst="rect">
            <a:avLst/>
          </a:prstGeom>
          <a:noFill/>
        </p:spPr>
        <p:txBody>
          <a:bodyPr wrap="none" rtlCol="0">
            <a:spAutoFit/>
          </a:bodyPr>
          <a:lstStyle/>
          <a:p>
            <a:r>
              <a:rPr lang="en-US" dirty="0" smtClean="0"/>
              <a:t>(Alger et al., in review)</a:t>
            </a:r>
            <a:endParaRPr lang="en-US" dirty="0"/>
          </a:p>
        </p:txBody>
      </p:sp>
    </p:spTree>
    <p:extLst>
      <p:ext uri="{BB962C8B-B14F-4D97-AF65-F5344CB8AC3E}">
        <p14:creationId xmlns:p14="http://schemas.microsoft.com/office/powerpoint/2010/main" val="2233305240"/>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varroa-bienen-bei-der-arbeit.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94634"/>
            <a:ext cx="12192000" cy="5670698"/>
          </a:xfrm>
          <a:prstGeom prst="rect">
            <a:avLst/>
          </a:prstGeom>
        </p:spPr>
      </p:pic>
      <p:sp>
        <p:nvSpPr>
          <p:cNvPr id="3" name="TextBox 2"/>
          <p:cNvSpPr txBox="1"/>
          <p:nvPr/>
        </p:nvSpPr>
        <p:spPr>
          <a:xfrm>
            <a:off x="10837333" y="6370135"/>
            <a:ext cx="723275" cy="369332"/>
          </a:xfrm>
          <a:prstGeom prst="rect">
            <a:avLst/>
          </a:prstGeom>
          <a:noFill/>
        </p:spPr>
        <p:txBody>
          <a:bodyPr wrap="none" rtlCol="0">
            <a:spAutoFit/>
          </a:bodyPr>
          <a:lstStyle/>
          <a:p>
            <a:r>
              <a:rPr lang="en-US" dirty="0" smtClean="0"/>
              <a:t>Bayer</a:t>
            </a:r>
            <a:endParaRPr lang="en-US" dirty="0"/>
          </a:p>
        </p:txBody>
      </p:sp>
    </p:spTree>
    <p:extLst>
      <p:ext uri="{BB962C8B-B14F-4D97-AF65-F5344CB8AC3E}">
        <p14:creationId xmlns:p14="http://schemas.microsoft.com/office/powerpoint/2010/main" val="3176859016"/>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38573"/>
            <a:ext cx="11583745" cy="6719427"/>
          </a:xfrm>
          <a:prstGeom prst="rect">
            <a:avLst/>
          </a:prstGeom>
        </p:spPr>
      </p:pic>
      <p:sp>
        <p:nvSpPr>
          <p:cNvPr id="4" name="TextBox 3"/>
          <p:cNvSpPr txBox="1"/>
          <p:nvPr/>
        </p:nvSpPr>
        <p:spPr>
          <a:xfrm>
            <a:off x="6497481" y="982496"/>
            <a:ext cx="5281464" cy="523220"/>
          </a:xfrm>
          <a:prstGeom prst="rect">
            <a:avLst/>
          </a:prstGeom>
          <a:noFill/>
        </p:spPr>
        <p:txBody>
          <a:bodyPr wrap="none" rtlCol="0">
            <a:spAutoFit/>
          </a:bodyPr>
          <a:lstStyle/>
          <a:p>
            <a:r>
              <a:rPr lang="en-US" sz="2800" dirty="0" err="1" smtClean="0"/>
              <a:t>www.experiment.com</a:t>
            </a:r>
            <a:r>
              <a:rPr lang="en-US" sz="2800" dirty="0" smtClean="0"/>
              <a:t>/beekeeping</a:t>
            </a:r>
            <a:endParaRPr lang="en-US" sz="2800" dirty="0"/>
          </a:p>
        </p:txBody>
      </p:sp>
    </p:spTree>
    <p:extLst>
      <p:ext uri="{BB962C8B-B14F-4D97-AF65-F5344CB8AC3E}">
        <p14:creationId xmlns:p14="http://schemas.microsoft.com/office/powerpoint/2010/main" val="1951725348"/>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771415" y="732230"/>
            <a:ext cx="8710317" cy="5610730"/>
          </a:xfrm>
          <a:prstGeom prst="rect">
            <a:avLst/>
          </a:prstGeom>
        </p:spPr>
      </p:pic>
    </p:spTree>
    <p:extLst>
      <p:ext uri="{BB962C8B-B14F-4D97-AF65-F5344CB8AC3E}">
        <p14:creationId xmlns:p14="http://schemas.microsoft.com/office/powerpoint/2010/main" val="2475253011"/>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06868" y="730881"/>
            <a:ext cx="11264999" cy="707886"/>
          </a:xfrm>
          <a:prstGeom prst="rect">
            <a:avLst/>
          </a:prstGeom>
          <a:noFill/>
        </p:spPr>
        <p:txBody>
          <a:bodyPr wrap="square" rtlCol="0">
            <a:spAutoFit/>
          </a:bodyPr>
          <a:lstStyle/>
          <a:p>
            <a:r>
              <a:rPr lang="en-US" sz="4000" u="sng" dirty="0" smtClean="0">
                <a:latin typeface="+mj-lt"/>
              </a:rPr>
              <a:t>Part I:</a:t>
            </a:r>
            <a:r>
              <a:rPr lang="en-US" sz="4000" dirty="0" smtClean="0">
                <a:latin typeface="+mj-lt"/>
              </a:rPr>
              <a:t> Results	Deformed Wing Virus Load</a:t>
            </a:r>
            <a:endParaRPr lang="en-US" b="1" dirty="0">
              <a:latin typeface="+mj-lt"/>
            </a:endParaRPr>
          </a:p>
        </p:txBody>
      </p:sp>
      <p:pic>
        <p:nvPicPr>
          <p:cNvPr id="5" name="Picture 4" descr="Exp1_DWV_load.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03500" y="1438767"/>
            <a:ext cx="7145684" cy="5131366"/>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1097" y="2973516"/>
            <a:ext cx="2179638" cy="1560621"/>
          </a:xfrm>
          <a:prstGeom prst="rect">
            <a:avLst/>
          </a:prstGeom>
        </p:spPr>
      </p:pic>
      <p:sp>
        <p:nvSpPr>
          <p:cNvPr id="7" name="TextBox 6"/>
          <p:cNvSpPr txBox="1"/>
          <p:nvPr/>
        </p:nvSpPr>
        <p:spPr>
          <a:xfrm>
            <a:off x="9753601" y="6453480"/>
            <a:ext cx="2302170" cy="369332"/>
          </a:xfrm>
          <a:prstGeom prst="rect">
            <a:avLst/>
          </a:prstGeom>
          <a:noFill/>
        </p:spPr>
        <p:txBody>
          <a:bodyPr wrap="none" rtlCol="0">
            <a:spAutoFit/>
          </a:bodyPr>
          <a:lstStyle/>
          <a:p>
            <a:r>
              <a:rPr lang="en-US" dirty="0" smtClean="0"/>
              <a:t>(Alger et al., in review)</a:t>
            </a:r>
            <a:endParaRPr lang="en-US" dirty="0"/>
          </a:p>
        </p:txBody>
      </p:sp>
    </p:spTree>
    <p:extLst>
      <p:ext uri="{BB962C8B-B14F-4D97-AF65-F5344CB8AC3E}">
        <p14:creationId xmlns:p14="http://schemas.microsoft.com/office/powerpoint/2010/main" val="2019864892"/>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06869" y="730881"/>
            <a:ext cx="10350598" cy="707886"/>
          </a:xfrm>
          <a:prstGeom prst="rect">
            <a:avLst/>
          </a:prstGeom>
          <a:noFill/>
        </p:spPr>
        <p:txBody>
          <a:bodyPr wrap="square" rtlCol="0">
            <a:spAutoFit/>
          </a:bodyPr>
          <a:lstStyle/>
          <a:p>
            <a:r>
              <a:rPr lang="en-US" sz="4000" u="sng" dirty="0" smtClean="0">
                <a:latin typeface="+mj-lt"/>
              </a:rPr>
              <a:t>Part I:</a:t>
            </a:r>
            <a:r>
              <a:rPr lang="en-US" sz="4000" dirty="0" smtClean="0">
                <a:latin typeface="+mj-lt"/>
              </a:rPr>
              <a:t> Results	Black Queen Cell Virus Load </a:t>
            </a:r>
            <a:endParaRPr lang="en-US" b="1" dirty="0">
              <a:latin typeface="+mj-lt"/>
            </a:endParaRPr>
          </a:p>
        </p:txBody>
      </p:sp>
      <p:pic>
        <p:nvPicPr>
          <p:cNvPr id="2" name="Picture 1" descr="Exp1_BQCV_load.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86567" y="1650503"/>
            <a:ext cx="7251700" cy="5207497"/>
          </a:xfrm>
          <a:prstGeom prst="rect">
            <a:avLst/>
          </a:prstGeom>
        </p:spPr>
      </p:pic>
      <p:pic>
        <p:nvPicPr>
          <p:cNvPr id="5" name="Picture 4" descr="BQCVIMG_1517-396x680.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5723" y="2235199"/>
            <a:ext cx="1834179" cy="3149601"/>
          </a:xfrm>
          <a:prstGeom prst="rect">
            <a:avLst/>
          </a:prstGeom>
        </p:spPr>
      </p:pic>
      <p:sp>
        <p:nvSpPr>
          <p:cNvPr id="6" name="TextBox 5"/>
          <p:cNvSpPr txBox="1"/>
          <p:nvPr/>
        </p:nvSpPr>
        <p:spPr>
          <a:xfrm>
            <a:off x="9753601" y="6453480"/>
            <a:ext cx="2302170" cy="369332"/>
          </a:xfrm>
          <a:prstGeom prst="rect">
            <a:avLst/>
          </a:prstGeom>
          <a:noFill/>
        </p:spPr>
        <p:txBody>
          <a:bodyPr wrap="none" rtlCol="0">
            <a:spAutoFit/>
          </a:bodyPr>
          <a:lstStyle/>
          <a:p>
            <a:r>
              <a:rPr lang="en-US" dirty="0" smtClean="0"/>
              <a:t>(Alger et al., in review)</a:t>
            </a:r>
            <a:endParaRPr lang="en-US" dirty="0"/>
          </a:p>
        </p:txBody>
      </p:sp>
    </p:spTree>
    <p:extLst>
      <p:ext uri="{BB962C8B-B14F-4D97-AF65-F5344CB8AC3E}">
        <p14:creationId xmlns:p14="http://schemas.microsoft.com/office/powerpoint/2010/main" val="2233305240"/>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21543" y="1608666"/>
            <a:ext cx="5980858" cy="2308324"/>
          </a:xfrm>
          <a:prstGeom prst="rect">
            <a:avLst/>
          </a:prstGeom>
          <a:noFill/>
        </p:spPr>
        <p:txBody>
          <a:bodyPr wrap="square" rtlCol="0">
            <a:spAutoFit/>
          </a:bodyPr>
          <a:lstStyle/>
          <a:p>
            <a:pPr marL="342900" indent="-342900">
              <a:buFont typeface="Arial"/>
              <a:buChar char="•"/>
            </a:pPr>
            <a:r>
              <a:rPr lang="en-US" sz="2400" dirty="0" err="1" smtClean="0"/>
              <a:t>Organosilicone</a:t>
            </a:r>
            <a:r>
              <a:rPr lang="en-US" sz="2400" dirty="0" smtClean="0"/>
              <a:t> surfactant adjuvants (OSS) exposure results in higher BQCV titers</a:t>
            </a:r>
          </a:p>
          <a:p>
            <a:pPr marL="342900" indent="-342900">
              <a:buFont typeface="Arial"/>
              <a:buChar char="•"/>
            </a:pPr>
            <a:endParaRPr lang="en-US" sz="2400" dirty="0"/>
          </a:p>
          <a:p>
            <a:pPr marL="342900" indent="-342900">
              <a:buFont typeface="Arial"/>
              <a:buChar char="•"/>
            </a:pPr>
            <a:endParaRPr lang="en-US" sz="2400" dirty="0" smtClean="0"/>
          </a:p>
          <a:p>
            <a:pPr marL="342900" indent="-342900">
              <a:buFont typeface="Arial"/>
              <a:buChar char="•"/>
            </a:pPr>
            <a:r>
              <a:rPr lang="en-US" sz="2400" dirty="0" smtClean="0"/>
              <a:t>CA almonds -&gt; Hundreds of thousands of lbs./year</a:t>
            </a:r>
            <a:endParaRPr lang="en-US" sz="2400" dirty="0"/>
          </a:p>
        </p:txBody>
      </p:sp>
      <p:sp>
        <p:nvSpPr>
          <p:cNvPr id="3" name="TextBox 2"/>
          <p:cNvSpPr txBox="1"/>
          <p:nvPr/>
        </p:nvSpPr>
        <p:spPr>
          <a:xfrm>
            <a:off x="3092055" y="2521465"/>
            <a:ext cx="3410346" cy="369332"/>
          </a:xfrm>
          <a:prstGeom prst="rect">
            <a:avLst/>
          </a:prstGeom>
          <a:noFill/>
        </p:spPr>
        <p:txBody>
          <a:bodyPr wrap="none" rtlCol="0">
            <a:spAutoFit/>
          </a:bodyPr>
          <a:lstStyle/>
          <a:p>
            <a:r>
              <a:rPr lang="en-US" dirty="0" smtClean="0"/>
              <a:t>Fine et al., 2017, Scientific Reports</a:t>
            </a:r>
            <a:endParaRPr lang="en-US" dirty="0"/>
          </a:p>
        </p:txBody>
      </p:sp>
      <p:pic>
        <p:nvPicPr>
          <p:cNvPr id="5" name="Picture 4" descr="agricultural-insecticide-silicone-adjuvant-surfactants-surface-active.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81333" y="694266"/>
            <a:ext cx="4555066" cy="4555066"/>
          </a:xfrm>
          <a:prstGeom prst="rect">
            <a:avLst/>
          </a:prstGeom>
        </p:spPr>
      </p:pic>
      <p:sp>
        <p:nvSpPr>
          <p:cNvPr id="7" name="TextBox 6"/>
          <p:cNvSpPr txBox="1"/>
          <p:nvPr/>
        </p:nvSpPr>
        <p:spPr>
          <a:xfrm>
            <a:off x="2184400" y="3949424"/>
            <a:ext cx="4471972" cy="646331"/>
          </a:xfrm>
          <a:prstGeom prst="rect">
            <a:avLst/>
          </a:prstGeom>
          <a:noFill/>
        </p:spPr>
        <p:txBody>
          <a:bodyPr wrap="none" rtlCol="0">
            <a:spAutoFit/>
          </a:bodyPr>
          <a:lstStyle/>
          <a:p>
            <a:r>
              <a:rPr lang="en-US" dirty="0"/>
              <a:t>California Department of Pesticide Regulation</a:t>
            </a:r>
          </a:p>
          <a:p>
            <a:endParaRPr lang="en-US" dirty="0"/>
          </a:p>
        </p:txBody>
      </p:sp>
    </p:spTree>
    <p:extLst>
      <p:ext uri="{BB962C8B-B14F-4D97-AF65-F5344CB8AC3E}">
        <p14:creationId xmlns:p14="http://schemas.microsoft.com/office/powerpoint/2010/main" val="1896796193"/>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541420" y="1412895"/>
            <a:ext cx="10936706" cy="4401205"/>
          </a:xfrm>
          <a:prstGeom prst="rect">
            <a:avLst/>
          </a:prstGeom>
          <a:noFill/>
        </p:spPr>
        <p:txBody>
          <a:bodyPr wrap="square" rtlCol="0">
            <a:spAutoFit/>
          </a:bodyPr>
          <a:lstStyle/>
          <a:p>
            <a:r>
              <a:rPr lang="en-US" sz="4000" dirty="0" smtClean="0"/>
              <a:t>Compared to Stationary hives Migratory hives had:</a:t>
            </a:r>
          </a:p>
          <a:p>
            <a:pPr marL="571500" indent="-571500">
              <a:buFont typeface="Arial"/>
              <a:buChar char="•"/>
            </a:pPr>
            <a:r>
              <a:rPr lang="en-US" sz="4000" dirty="0" smtClean="0"/>
              <a:t>	Fewer </a:t>
            </a:r>
            <a:r>
              <a:rPr lang="en-US" sz="4000" dirty="0"/>
              <a:t>f</a:t>
            </a:r>
            <a:r>
              <a:rPr lang="en-US" sz="4000" dirty="0" smtClean="0"/>
              <a:t>rames of bees</a:t>
            </a:r>
          </a:p>
          <a:p>
            <a:pPr marL="571500" indent="-571500">
              <a:buFont typeface="Arial"/>
              <a:buChar char="•"/>
            </a:pPr>
            <a:r>
              <a:rPr lang="en-US" sz="4000" dirty="0" smtClean="0"/>
              <a:t>	Lower </a:t>
            </a:r>
            <a:r>
              <a:rPr lang="en-US" sz="4000" dirty="0" err="1" smtClean="0"/>
              <a:t>Varroa</a:t>
            </a:r>
            <a:r>
              <a:rPr lang="en-US" sz="4000" dirty="0" smtClean="0"/>
              <a:t> loads</a:t>
            </a:r>
          </a:p>
          <a:p>
            <a:pPr marL="571500" indent="-571500">
              <a:buFont typeface="Arial"/>
              <a:buChar char="•"/>
            </a:pPr>
            <a:r>
              <a:rPr lang="en-US" sz="4000" dirty="0" smtClean="0"/>
              <a:t>	Higher BQCV loads</a:t>
            </a:r>
          </a:p>
          <a:p>
            <a:pPr marL="571500" indent="-571500">
              <a:buFont typeface="Arial"/>
              <a:buChar char="•"/>
            </a:pPr>
            <a:r>
              <a:rPr lang="en-US" sz="4000" dirty="0"/>
              <a:t>	</a:t>
            </a:r>
            <a:r>
              <a:rPr lang="en-US" sz="4000" dirty="0" smtClean="0"/>
              <a:t>Similar DWV load</a:t>
            </a:r>
          </a:p>
          <a:p>
            <a:pPr marL="571500" indent="-571500">
              <a:buFont typeface="Arial"/>
              <a:buChar char="•"/>
            </a:pPr>
            <a:r>
              <a:rPr lang="en-US" sz="4000" dirty="0"/>
              <a:t> </a:t>
            </a:r>
            <a:r>
              <a:rPr lang="en-US" sz="4000" dirty="0" smtClean="0"/>
              <a:t>  No IAPV detected</a:t>
            </a:r>
            <a:endParaRPr lang="en-US" sz="4000" dirty="0"/>
          </a:p>
          <a:p>
            <a:pPr marL="285750" indent="-285750">
              <a:buFont typeface="Arial" charset="0"/>
              <a:buChar char="•"/>
            </a:pPr>
            <a:endParaRPr lang="en-US" sz="4000" dirty="0"/>
          </a:p>
        </p:txBody>
      </p:sp>
      <p:sp>
        <p:nvSpPr>
          <p:cNvPr id="9" name="Title 3"/>
          <p:cNvSpPr>
            <a:spLocks noGrp="1"/>
          </p:cNvSpPr>
          <p:nvPr>
            <p:ph type="title"/>
          </p:nvPr>
        </p:nvSpPr>
        <p:spPr>
          <a:xfrm>
            <a:off x="838200" y="87332"/>
            <a:ext cx="10515600" cy="1325563"/>
          </a:xfrm>
        </p:spPr>
        <p:txBody>
          <a:bodyPr>
            <a:normAutofit/>
          </a:bodyPr>
          <a:lstStyle/>
          <a:p>
            <a:pPr algn="ctr"/>
            <a:r>
              <a:rPr lang="en-US" sz="7200" dirty="0" smtClean="0"/>
              <a:t>Part I: Summary</a:t>
            </a:r>
            <a:endParaRPr lang="en-US" sz="7200" dirty="0"/>
          </a:p>
        </p:txBody>
      </p:sp>
    </p:spTree>
    <p:extLst>
      <p:ext uri="{BB962C8B-B14F-4D97-AF65-F5344CB8AC3E}">
        <p14:creationId xmlns:p14="http://schemas.microsoft.com/office/powerpoint/2010/main" val="2671544343"/>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210300"/>
            <a:ext cx="10515600" cy="1325563"/>
          </a:xfrm>
        </p:spPr>
        <p:txBody>
          <a:bodyPr>
            <a:normAutofit fontScale="90000"/>
          </a:bodyPr>
          <a:lstStyle/>
          <a:p>
            <a:pPr algn="ctr"/>
            <a:r>
              <a:rPr lang="en-US" b="1" u="sng" dirty="0" smtClean="0"/>
              <a:t/>
            </a:r>
            <a:br>
              <a:rPr lang="en-US" b="1" u="sng" dirty="0" smtClean="0"/>
            </a:br>
            <a:r>
              <a:rPr lang="en-US" b="1" u="sng" dirty="0"/>
              <a:t/>
            </a:r>
            <a:br>
              <a:rPr lang="en-US" b="1" u="sng" dirty="0"/>
            </a:br>
            <a:r>
              <a:rPr lang="en-US" b="1" u="sng" dirty="0" smtClean="0"/>
              <a:t/>
            </a:r>
            <a:br>
              <a:rPr lang="en-US" b="1" u="sng" dirty="0" smtClean="0"/>
            </a:br>
            <a:r>
              <a:rPr lang="en-US" dirty="0" smtClean="0"/>
              <a:t> </a:t>
            </a:r>
            <a:r>
              <a:rPr lang="en-US" dirty="0"/>
              <a:t>Can migratory colonies infect </a:t>
            </a:r>
            <a:r>
              <a:rPr lang="en-US" dirty="0" smtClean="0"/>
              <a:t>stationary colonies </a:t>
            </a:r>
            <a:r>
              <a:rPr lang="en-US" dirty="0"/>
              <a:t>upon their return?</a:t>
            </a:r>
          </a:p>
        </p:txBody>
      </p:sp>
      <p:sp>
        <p:nvSpPr>
          <p:cNvPr id="4" name="TextBox 3"/>
          <p:cNvSpPr txBox="1"/>
          <p:nvPr/>
        </p:nvSpPr>
        <p:spPr>
          <a:xfrm>
            <a:off x="706869" y="730881"/>
            <a:ext cx="1521671" cy="707886"/>
          </a:xfrm>
          <a:prstGeom prst="rect">
            <a:avLst/>
          </a:prstGeom>
          <a:noFill/>
        </p:spPr>
        <p:txBody>
          <a:bodyPr wrap="none" rtlCol="0">
            <a:spAutoFit/>
          </a:bodyPr>
          <a:lstStyle/>
          <a:p>
            <a:r>
              <a:rPr lang="en-US" sz="4000" u="sng" dirty="0" smtClean="0">
                <a:latin typeface="+mj-lt"/>
              </a:rPr>
              <a:t>Part II:</a:t>
            </a:r>
            <a:endParaRPr lang="en-US" b="1" dirty="0">
              <a:latin typeface="+mj-lt"/>
            </a:endParaRPr>
          </a:p>
        </p:txBody>
      </p:sp>
    </p:spTree>
    <p:extLst>
      <p:ext uri="{BB962C8B-B14F-4D97-AF65-F5344CB8AC3E}">
        <p14:creationId xmlns:p14="http://schemas.microsoft.com/office/powerpoint/2010/main" val="1639628622"/>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9509" y="1224317"/>
            <a:ext cx="11512981" cy="5038724"/>
          </a:xfrm>
          <a:prstGeom prst="rect">
            <a:avLst/>
          </a:prstGeom>
        </p:spPr>
      </p:pic>
      <p:sp>
        <p:nvSpPr>
          <p:cNvPr id="20" name="TextBox 19"/>
          <p:cNvSpPr txBox="1"/>
          <p:nvPr/>
        </p:nvSpPr>
        <p:spPr>
          <a:xfrm>
            <a:off x="0" y="32267"/>
            <a:ext cx="12192000" cy="1323439"/>
          </a:xfrm>
          <a:prstGeom prst="rect">
            <a:avLst/>
          </a:prstGeom>
          <a:noFill/>
        </p:spPr>
        <p:txBody>
          <a:bodyPr wrap="square" rtlCol="0">
            <a:spAutoFit/>
          </a:bodyPr>
          <a:lstStyle/>
          <a:p>
            <a:pPr algn="ctr"/>
            <a:r>
              <a:rPr lang="en-US" sz="4000" dirty="0" smtClean="0">
                <a:latin typeface="+mj-lt"/>
              </a:rPr>
              <a:t>Experimental Design for Migratory/Stationary Honey Bee Experiment </a:t>
            </a:r>
            <a:r>
              <a:rPr lang="en-US" sz="4000" u="sng" dirty="0" smtClean="0">
                <a:latin typeface="+mj-lt"/>
              </a:rPr>
              <a:t>Part II</a:t>
            </a:r>
            <a:r>
              <a:rPr lang="en-US" sz="4000" dirty="0" smtClean="0">
                <a:latin typeface="+mj-lt"/>
              </a:rPr>
              <a:t> </a:t>
            </a:r>
            <a:endParaRPr lang="en-US" sz="4000" dirty="0">
              <a:latin typeface="+mj-lt"/>
            </a:endParaRPr>
          </a:p>
        </p:txBody>
      </p:sp>
      <p:sp>
        <p:nvSpPr>
          <p:cNvPr id="51" name="Rectangle 50"/>
          <p:cNvSpPr/>
          <p:nvPr/>
        </p:nvSpPr>
        <p:spPr>
          <a:xfrm>
            <a:off x="8904121" y="2407411"/>
            <a:ext cx="1335779" cy="965567"/>
          </a:xfrm>
          <a:prstGeom prst="rect">
            <a:avLst/>
          </a:prstGeom>
          <a:solidFill>
            <a:schemeClr val="accent6">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ysClr val="windowText" lastClr="000000"/>
                </a:solidFill>
              </a:rPr>
              <a:t>Exposed Group</a:t>
            </a:r>
          </a:p>
        </p:txBody>
      </p:sp>
      <p:sp>
        <p:nvSpPr>
          <p:cNvPr id="72" name="Rectangle 71"/>
          <p:cNvSpPr/>
          <p:nvPr/>
        </p:nvSpPr>
        <p:spPr>
          <a:xfrm>
            <a:off x="3980399" y="2764897"/>
            <a:ext cx="1335779" cy="965567"/>
          </a:xfrm>
          <a:prstGeom prst="rect">
            <a:avLst/>
          </a:prstGeom>
          <a:solidFill>
            <a:schemeClr val="accent6">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ysClr val="windowText" lastClr="000000"/>
                </a:solidFill>
              </a:rPr>
              <a:t>Stationary Group</a:t>
            </a:r>
          </a:p>
          <a:p>
            <a:pPr algn="ctr"/>
            <a:r>
              <a:rPr lang="en-US" b="1" dirty="0" smtClean="0">
                <a:solidFill>
                  <a:sysClr val="windowText" lastClr="000000"/>
                </a:solidFill>
              </a:rPr>
              <a:t>(Control)</a:t>
            </a:r>
          </a:p>
        </p:txBody>
      </p:sp>
      <p:sp>
        <p:nvSpPr>
          <p:cNvPr id="73" name="Rectangle 72"/>
          <p:cNvSpPr/>
          <p:nvPr/>
        </p:nvSpPr>
        <p:spPr>
          <a:xfrm>
            <a:off x="1691827" y="4185235"/>
            <a:ext cx="1335779" cy="965567"/>
          </a:xfrm>
          <a:prstGeom prst="rect">
            <a:avLst/>
          </a:prstGeom>
          <a:solidFill>
            <a:srgbClr val="FF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ysClr val="windowText" lastClr="000000"/>
                </a:solidFill>
              </a:rPr>
              <a:t>Migratory Group</a:t>
            </a:r>
          </a:p>
        </p:txBody>
      </p:sp>
      <p:sp>
        <p:nvSpPr>
          <p:cNvPr id="15" name="TextBox 14"/>
          <p:cNvSpPr txBox="1"/>
          <p:nvPr/>
        </p:nvSpPr>
        <p:spPr>
          <a:xfrm>
            <a:off x="6095999" y="2080878"/>
            <a:ext cx="2398986" cy="1323439"/>
          </a:xfrm>
          <a:prstGeom prst="rect">
            <a:avLst/>
          </a:prstGeom>
          <a:noFill/>
        </p:spPr>
        <p:txBody>
          <a:bodyPr wrap="square" rtlCol="0">
            <a:spAutoFit/>
          </a:bodyPr>
          <a:lstStyle/>
          <a:p>
            <a:r>
              <a:rPr lang="en-US" sz="8000" dirty="0" smtClean="0">
                <a:solidFill>
                  <a:schemeClr val="bg1"/>
                </a:solidFill>
              </a:rPr>
              <a:t>NC</a:t>
            </a:r>
            <a:endParaRPr lang="en-US" sz="8000" dirty="0">
              <a:solidFill>
                <a:schemeClr val="bg1"/>
              </a:solidFill>
            </a:endParaRPr>
          </a:p>
        </p:txBody>
      </p:sp>
      <p:sp>
        <p:nvSpPr>
          <p:cNvPr id="76" name="TextBox 75"/>
          <p:cNvSpPr txBox="1"/>
          <p:nvPr/>
        </p:nvSpPr>
        <p:spPr>
          <a:xfrm>
            <a:off x="896605" y="1619213"/>
            <a:ext cx="1268018" cy="923330"/>
          </a:xfrm>
          <a:prstGeom prst="rect">
            <a:avLst/>
          </a:prstGeom>
          <a:noFill/>
        </p:spPr>
        <p:txBody>
          <a:bodyPr wrap="square" rtlCol="0">
            <a:spAutoFit/>
          </a:bodyPr>
          <a:lstStyle/>
          <a:p>
            <a:r>
              <a:rPr lang="en-US" sz="5400" dirty="0" smtClean="0">
                <a:solidFill>
                  <a:schemeClr val="bg1"/>
                </a:solidFill>
              </a:rPr>
              <a:t>CA</a:t>
            </a:r>
            <a:endParaRPr lang="en-US" sz="5400" dirty="0">
              <a:solidFill>
                <a:schemeClr val="bg1"/>
              </a:solidFill>
            </a:endParaRPr>
          </a:p>
        </p:txBody>
      </p:sp>
      <p:sp>
        <p:nvSpPr>
          <p:cNvPr id="9" name="Circular Arrow 8"/>
          <p:cNvSpPr/>
          <p:nvPr/>
        </p:nvSpPr>
        <p:spPr>
          <a:xfrm rot="16599656">
            <a:off x="7881641" y="2388049"/>
            <a:ext cx="1566197" cy="1891504"/>
          </a:xfrm>
          <a:prstGeom prst="circularArrow">
            <a:avLst>
              <a:gd name="adj1" fmla="val 12500"/>
              <a:gd name="adj2" fmla="val 879903"/>
              <a:gd name="adj3" fmla="val 20457681"/>
              <a:gd name="adj4" fmla="val 12559328"/>
              <a:gd name="adj5" fmla="val 17920"/>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TextBox 9"/>
          <p:cNvSpPr txBox="1"/>
          <p:nvPr/>
        </p:nvSpPr>
        <p:spPr>
          <a:xfrm>
            <a:off x="1395663" y="5551232"/>
            <a:ext cx="6677526" cy="1077218"/>
          </a:xfrm>
          <a:prstGeom prst="rect">
            <a:avLst/>
          </a:prstGeom>
          <a:noFill/>
        </p:spPr>
        <p:txBody>
          <a:bodyPr wrap="square" rtlCol="0">
            <a:spAutoFit/>
          </a:bodyPr>
          <a:lstStyle/>
          <a:p>
            <a:r>
              <a:rPr lang="en-US" sz="3200" dirty="0" smtClean="0">
                <a:latin typeface="+mj-lt"/>
              </a:rPr>
              <a:t>- Can </a:t>
            </a:r>
            <a:r>
              <a:rPr lang="en-US" sz="3200" dirty="0">
                <a:latin typeface="+mj-lt"/>
              </a:rPr>
              <a:t>migratory colonies infect </a:t>
            </a:r>
            <a:r>
              <a:rPr lang="en-US" sz="3200" dirty="0" smtClean="0">
                <a:latin typeface="+mj-lt"/>
              </a:rPr>
              <a:t>colonies </a:t>
            </a:r>
            <a:r>
              <a:rPr lang="en-US" sz="3200" dirty="0">
                <a:latin typeface="+mj-lt"/>
              </a:rPr>
              <a:t>upon their </a:t>
            </a:r>
            <a:r>
              <a:rPr lang="en-US" sz="3200" dirty="0" smtClean="0">
                <a:latin typeface="+mj-lt"/>
              </a:rPr>
              <a:t>return?</a:t>
            </a:r>
            <a:endParaRPr lang="en-US" sz="3200" dirty="0">
              <a:latin typeface="+mj-lt"/>
            </a:endParaRPr>
          </a:p>
        </p:txBody>
      </p:sp>
    </p:spTree>
    <p:extLst>
      <p:ext uri="{BB962C8B-B14F-4D97-AF65-F5344CB8AC3E}">
        <p14:creationId xmlns:p14="http://schemas.microsoft.com/office/powerpoint/2010/main" val="71036797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0 0 L 0.55821 -0.1368 " pathEditMode="relative" ptsTypes="AA">
                                      <p:cBhvr>
                                        <p:cTn id="6" dur="2000" fill="hold"/>
                                        <p:tgtEl>
                                          <p:spTgt spid="73"/>
                                        </p:tgtEl>
                                        <p:attrNameLst>
                                          <p:attrName>ppt_x</p:attrName>
                                          <p:attrName>ppt_y</p:attrName>
                                        </p:attrNameLst>
                                      </p:cBhvr>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animBg="1"/>
      <p:bldP spid="9" grpId="0" animBg="1"/>
      <p:bldP spid="10"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210300"/>
            <a:ext cx="10515600" cy="1325563"/>
          </a:xfrm>
        </p:spPr>
        <p:txBody>
          <a:bodyPr>
            <a:normAutofit fontScale="90000"/>
          </a:bodyPr>
          <a:lstStyle/>
          <a:p>
            <a:pPr algn="ctr"/>
            <a:r>
              <a:rPr lang="en-US" b="1" u="sng" dirty="0" smtClean="0"/>
              <a:t/>
            </a:r>
            <a:br>
              <a:rPr lang="en-US" b="1" u="sng" dirty="0" smtClean="0"/>
            </a:br>
            <a:r>
              <a:rPr lang="en-US" b="1" u="sng" dirty="0"/>
              <a:t/>
            </a:r>
            <a:br>
              <a:rPr lang="en-US" b="1" u="sng" dirty="0"/>
            </a:br>
            <a:r>
              <a:rPr lang="en-US" b="1" u="sng" dirty="0" smtClean="0"/>
              <a:t/>
            </a:r>
            <a:br>
              <a:rPr lang="en-US" b="1" u="sng" dirty="0" smtClean="0"/>
            </a:br>
            <a:r>
              <a:rPr lang="en-US" dirty="0" smtClean="0"/>
              <a:t> </a:t>
            </a:r>
            <a:r>
              <a:rPr lang="en-US" dirty="0"/>
              <a:t>Can migratory colonies infect </a:t>
            </a:r>
            <a:r>
              <a:rPr lang="en-US" dirty="0" smtClean="0"/>
              <a:t>stationary colonies </a:t>
            </a:r>
            <a:r>
              <a:rPr lang="en-US" dirty="0"/>
              <a:t>upon their return?</a:t>
            </a:r>
          </a:p>
        </p:txBody>
      </p:sp>
      <p:sp>
        <p:nvSpPr>
          <p:cNvPr id="4" name="TextBox 3"/>
          <p:cNvSpPr txBox="1"/>
          <p:nvPr/>
        </p:nvSpPr>
        <p:spPr>
          <a:xfrm>
            <a:off x="706869" y="730881"/>
            <a:ext cx="3099376" cy="707886"/>
          </a:xfrm>
          <a:prstGeom prst="rect">
            <a:avLst/>
          </a:prstGeom>
          <a:noFill/>
        </p:spPr>
        <p:txBody>
          <a:bodyPr wrap="none" rtlCol="0">
            <a:spAutoFit/>
          </a:bodyPr>
          <a:lstStyle/>
          <a:p>
            <a:r>
              <a:rPr lang="en-US" sz="4000" u="sng" dirty="0" smtClean="0">
                <a:latin typeface="+mj-lt"/>
              </a:rPr>
              <a:t>Part II:</a:t>
            </a:r>
            <a:r>
              <a:rPr lang="en-US" sz="4000" dirty="0" smtClean="0">
                <a:latin typeface="+mj-lt"/>
              </a:rPr>
              <a:t> Results </a:t>
            </a:r>
            <a:endParaRPr lang="en-US" b="1" dirty="0">
              <a:latin typeface="+mj-lt"/>
            </a:endParaRPr>
          </a:p>
        </p:txBody>
      </p:sp>
    </p:spTree>
    <p:extLst>
      <p:ext uri="{BB962C8B-B14F-4D97-AF65-F5344CB8AC3E}">
        <p14:creationId xmlns:p14="http://schemas.microsoft.com/office/powerpoint/2010/main" val="1628352237"/>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06868" y="730881"/>
            <a:ext cx="8894331" cy="707886"/>
          </a:xfrm>
          <a:prstGeom prst="rect">
            <a:avLst/>
          </a:prstGeom>
          <a:noFill/>
        </p:spPr>
        <p:txBody>
          <a:bodyPr wrap="square" rtlCol="0">
            <a:spAutoFit/>
          </a:bodyPr>
          <a:lstStyle/>
          <a:p>
            <a:r>
              <a:rPr lang="en-US" sz="4000" u="sng" dirty="0" smtClean="0">
                <a:latin typeface="+mj-lt"/>
              </a:rPr>
              <a:t>Part II:</a:t>
            </a:r>
            <a:r>
              <a:rPr lang="en-US" sz="4000" dirty="0" smtClean="0">
                <a:latin typeface="+mj-lt"/>
              </a:rPr>
              <a:t> Results	 Frames of Bees</a:t>
            </a:r>
            <a:endParaRPr lang="en-US" b="1" dirty="0">
              <a:latin typeface="+mj-lt"/>
            </a:endParaRPr>
          </a:p>
        </p:txBody>
      </p:sp>
      <p:pic>
        <p:nvPicPr>
          <p:cNvPr id="3" name="Picture 2" descr="Exp2_FOB.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07733" y="1438767"/>
            <a:ext cx="6993466" cy="5022057"/>
          </a:xfrm>
          <a:prstGeom prst="rect">
            <a:avLst/>
          </a:prstGeom>
        </p:spPr>
      </p:pic>
      <p:pic>
        <p:nvPicPr>
          <p:cNvPr id="6" name="Picture 5" descr="Screen Shot 2017-07-07 at 4.23.58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97167" y="251820"/>
            <a:ext cx="2353131" cy="1834967"/>
          </a:xfrm>
          <a:prstGeom prst="rect">
            <a:avLst/>
          </a:prstGeom>
        </p:spPr>
      </p:pic>
      <p:sp>
        <p:nvSpPr>
          <p:cNvPr id="5" name="TextBox 4"/>
          <p:cNvSpPr txBox="1"/>
          <p:nvPr/>
        </p:nvSpPr>
        <p:spPr>
          <a:xfrm>
            <a:off x="9753601" y="6453480"/>
            <a:ext cx="2302170" cy="369332"/>
          </a:xfrm>
          <a:prstGeom prst="rect">
            <a:avLst/>
          </a:prstGeom>
          <a:noFill/>
        </p:spPr>
        <p:txBody>
          <a:bodyPr wrap="none" rtlCol="0">
            <a:spAutoFit/>
          </a:bodyPr>
          <a:lstStyle/>
          <a:p>
            <a:r>
              <a:rPr lang="en-US" dirty="0" smtClean="0"/>
              <a:t>(Alger et al., in review)</a:t>
            </a:r>
            <a:endParaRPr lang="en-US" dirty="0"/>
          </a:p>
        </p:txBody>
      </p:sp>
    </p:spTree>
    <p:extLst>
      <p:ext uri="{BB962C8B-B14F-4D97-AF65-F5344CB8AC3E}">
        <p14:creationId xmlns:p14="http://schemas.microsoft.com/office/powerpoint/2010/main" val="1280433893"/>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06869" y="730881"/>
            <a:ext cx="9639398" cy="707886"/>
          </a:xfrm>
          <a:prstGeom prst="rect">
            <a:avLst/>
          </a:prstGeom>
          <a:noFill/>
        </p:spPr>
        <p:txBody>
          <a:bodyPr wrap="square" rtlCol="0">
            <a:spAutoFit/>
          </a:bodyPr>
          <a:lstStyle/>
          <a:p>
            <a:r>
              <a:rPr lang="en-US" sz="4000" u="sng" dirty="0" smtClean="0">
                <a:latin typeface="+mj-lt"/>
              </a:rPr>
              <a:t>Part II:</a:t>
            </a:r>
            <a:r>
              <a:rPr lang="en-US" sz="4000" dirty="0" smtClean="0">
                <a:latin typeface="+mj-lt"/>
              </a:rPr>
              <a:t> Results 		</a:t>
            </a:r>
            <a:r>
              <a:rPr lang="en-US" sz="4000" dirty="0" err="1" smtClean="0">
                <a:latin typeface="+mj-lt"/>
              </a:rPr>
              <a:t>Varroa</a:t>
            </a:r>
            <a:r>
              <a:rPr lang="en-US" sz="4000" dirty="0" smtClean="0">
                <a:latin typeface="+mj-lt"/>
              </a:rPr>
              <a:t> load </a:t>
            </a:r>
            <a:endParaRPr lang="en-US" b="1" dirty="0">
              <a:latin typeface="+mj-lt"/>
            </a:endParaRPr>
          </a:p>
        </p:txBody>
      </p:sp>
      <p:pic>
        <p:nvPicPr>
          <p:cNvPr id="3" name="Picture 2" descr="Exp2_Varroa_load.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4299" y="1438767"/>
            <a:ext cx="7031567" cy="5049417"/>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5746" y="3060128"/>
            <a:ext cx="2179638" cy="1449459"/>
          </a:xfrm>
          <a:prstGeom prst="rect">
            <a:avLst/>
          </a:prstGeom>
        </p:spPr>
      </p:pic>
      <p:sp>
        <p:nvSpPr>
          <p:cNvPr id="6" name="TextBox 5"/>
          <p:cNvSpPr txBox="1"/>
          <p:nvPr/>
        </p:nvSpPr>
        <p:spPr>
          <a:xfrm>
            <a:off x="9753601" y="6453480"/>
            <a:ext cx="2302170" cy="369332"/>
          </a:xfrm>
          <a:prstGeom prst="rect">
            <a:avLst/>
          </a:prstGeom>
          <a:noFill/>
        </p:spPr>
        <p:txBody>
          <a:bodyPr wrap="none" rtlCol="0">
            <a:spAutoFit/>
          </a:bodyPr>
          <a:lstStyle/>
          <a:p>
            <a:r>
              <a:rPr lang="en-US" dirty="0" smtClean="0"/>
              <a:t>(Alger et al., in review)</a:t>
            </a:r>
            <a:endParaRPr lang="en-US" dirty="0"/>
          </a:p>
        </p:txBody>
      </p:sp>
    </p:spTree>
    <p:extLst>
      <p:ext uri="{BB962C8B-B14F-4D97-AF65-F5344CB8AC3E}">
        <p14:creationId xmlns:p14="http://schemas.microsoft.com/office/powerpoint/2010/main" val="3469330017"/>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8200" y="87332"/>
            <a:ext cx="10515600" cy="1325563"/>
          </a:xfrm>
        </p:spPr>
        <p:txBody>
          <a:bodyPr>
            <a:normAutofit fontScale="90000"/>
          </a:bodyPr>
          <a:lstStyle/>
          <a:p>
            <a:pPr algn="ctr"/>
            <a:r>
              <a:rPr lang="en-US" sz="7200" dirty="0" smtClean="0"/>
              <a:t>And Most of all, our Backers</a:t>
            </a:r>
            <a:r>
              <a:rPr lang="is-IS" sz="7200" dirty="0" smtClean="0"/>
              <a:t>…</a:t>
            </a:r>
            <a:endParaRPr lang="en-US" sz="7200" dirty="0"/>
          </a:p>
        </p:txBody>
      </p:sp>
      <p:sp>
        <p:nvSpPr>
          <p:cNvPr id="5" name="TextBox 4"/>
          <p:cNvSpPr txBox="1"/>
          <p:nvPr/>
        </p:nvSpPr>
        <p:spPr>
          <a:xfrm>
            <a:off x="288758" y="1636294"/>
            <a:ext cx="11614484" cy="4893647"/>
          </a:xfrm>
          <a:prstGeom prst="rect">
            <a:avLst/>
          </a:prstGeom>
          <a:noFill/>
        </p:spPr>
        <p:txBody>
          <a:bodyPr wrap="square" rtlCol="0">
            <a:spAutoFit/>
          </a:bodyPr>
          <a:lstStyle/>
          <a:p>
            <a:pPr algn="ctr"/>
            <a:r>
              <a:rPr lang="en-US" sz="2400" dirty="0" smtClean="0">
                <a:latin typeface="+mj-lt"/>
              </a:rPr>
              <a:t>VT </a:t>
            </a:r>
            <a:r>
              <a:rPr lang="en-US" sz="2400" dirty="0">
                <a:latin typeface="+mj-lt"/>
              </a:rPr>
              <a:t>Beekeepers Association, NH Beekeepers Association, Edward Alger, Betterbee, Bailey Bee Supply, Charles M Edens, Lee Trainer, David Tremblay, Robert Merkert, Tina Sekimi, Mike Kiernan, Sandra Tomlinson, Amy Handy, Joe Perry, Luke Manlove, Dan Boisvert, Jacqueline Alger, Dan O'Hanlon, Patrick Gillen, Alison K Brody</a:t>
            </a:r>
            <a:r>
              <a:rPr lang="en-US" sz="2400" dirty="0" smtClean="0">
                <a:latin typeface="+mj-lt"/>
              </a:rPr>
              <a:t>, Daniel </a:t>
            </a:r>
            <a:r>
              <a:rPr lang="en-US" sz="2400" dirty="0">
                <a:latin typeface="+mj-lt"/>
              </a:rPr>
              <a:t>Hall Lipke, Beth Sawyer, Cathy Wilson, Allison Malloy, Richard Reid, Nicole Berthiaume, Heather Achilles, Phyllis E Burnham, Yeager Anderson, Bill Castro, Luke Tilley</a:t>
            </a:r>
            <a:r>
              <a:rPr lang="en-US" sz="2400" dirty="0" smtClean="0">
                <a:latin typeface="+mj-lt"/>
              </a:rPr>
              <a:t>, Jonathan </a:t>
            </a:r>
            <a:r>
              <a:rPr lang="en-US" sz="2400" dirty="0">
                <a:latin typeface="+mj-lt"/>
              </a:rPr>
              <a:t>Alger, Peter Gatehouse, Amy Parachnowitsch, Trevor Brandt, Katie Iles, </a:t>
            </a:r>
            <a:r>
              <a:rPr lang="en-US" sz="2400" dirty="0" smtClean="0">
                <a:latin typeface="+mj-lt"/>
              </a:rPr>
              <a:t>Jessica Pagano,</a:t>
            </a:r>
            <a:r>
              <a:rPr lang="en-US" sz="2400" dirty="0">
                <a:latin typeface="+mj-lt"/>
              </a:rPr>
              <a:t> Kate Protagonist, Andrea Stanley, Robert Zywno, Helmut Besser, Allen </a:t>
            </a:r>
            <a:r>
              <a:rPr lang="en-US" sz="2400" dirty="0" err="1">
                <a:latin typeface="+mj-lt"/>
              </a:rPr>
              <a:t>Turechek</a:t>
            </a:r>
            <a:r>
              <a:rPr lang="en-US" sz="2400" dirty="0" smtClean="0">
                <a:latin typeface="+mj-lt"/>
              </a:rPr>
              <a:t>, Adrian </a:t>
            </a:r>
            <a:r>
              <a:rPr lang="en-US" sz="2400" dirty="0">
                <a:latin typeface="+mj-lt"/>
              </a:rPr>
              <a:t>Adam Zywno, Kirsten Shoshanna Traynor, Meghan O'Rourke, Jean McCartin, Ben Ritchie, Vicki Anne, Hollis Woodard, James DeRosia, The Backyard Farm, Malcolm Hobbs</a:t>
            </a:r>
            <a:r>
              <a:rPr lang="en-US" sz="2400" dirty="0" smtClean="0">
                <a:latin typeface="+mj-lt"/>
              </a:rPr>
              <a:t>, Aaron </a:t>
            </a:r>
            <a:r>
              <a:rPr lang="en-US" sz="2400" dirty="0">
                <a:latin typeface="+mj-lt"/>
              </a:rPr>
              <a:t>Schwartz, Linda Battista, Lauren Ash, Raphaël Royauté, Kay Newhouse, Maggie Davern, Joanne Bryan, Sarah Rommelfanger, Pureum Kim, Luke McCartin, Kendall Johnson</a:t>
            </a:r>
            <a:r>
              <a:rPr lang="en-US" sz="2400" dirty="0" smtClean="0">
                <a:latin typeface="+mj-lt"/>
              </a:rPr>
              <a:t>, Sara </a:t>
            </a:r>
            <a:r>
              <a:rPr lang="en-US" sz="2400" dirty="0">
                <a:latin typeface="+mj-lt"/>
              </a:rPr>
              <a:t>Held, Eric Damon </a:t>
            </a:r>
            <a:r>
              <a:rPr lang="en-US" sz="2400" dirty="0" smtClean="0">
                <a:latin typeface="+mj-lt"/>
              </a:rPr>
              <a:t>Walters, and Bo </a:t>
            </a:r>
            <a:r>
              <a:rPr lang="en-US" sz="2400" dirty="0">
                <a:latin typeface="+mj-lt"/>
              </a:rPr>
              <a:t>Sprotte Kofod</a:t>
            </a:r>
          </a:p>
        </p:txBody>
      </p:sp>
    </p:spTree>
    <p:extLst>
      <p:ext uri="{BB962C8B-B14F-4D97-AF65-F5344CB8AC3E}">
        <p14:creationId xmlns:p14="http://schemas.microsoft.com/office/powerpoint/2010/main" val="1603658529"/>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06868" y="730881"/>
            <a:ext cx="11264999" cy="707886"/>
          </a:xfrm>
          <a:prstGeom prst="rect">
            <a:avLst/>
          </a:prstGeom>
          <a:noFill/>
        </p:spPr>
        <p:txBody>
          <a:bodyPr wrap="square" rtlCol="0">
            <a:spAutoFit/>
          </a:bodyPr>
          <a:lstStyle/>
          <a:p>
            <a:r>
              <a:rPr lang="en-US" sz="4000" u="sng" dirty="0" smtClean="0">
                <a:latin typeface="+mj-lt"/>
              </a:rPr>
              <a:t>Part II:</a:t>
            </a:r>
            <a:r>
              <a:rPr lang="en-US" sz="4000" dirty="0" smtClean="0">
                <a:latin typeface="+mj-lt"/>
              </a:rPr>
              <a:t> Results	Deformed Wing Virus Prevalence </a:t>
            </a:r>
            <a:endParaRPr lang="en-US" b="1" dirty="0">
              <a:latin typeface="+mj-lt"/>
            </a:endParaRPr>
          </a:p>
        </p:txBody>
      </p:sp>
      <p:pic>
        <p:nvPicPr>
          <p:cNvPr id="3" name="Picture 2" descr="Exp2_DWV_prev.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57498" y="1661583"/>
            <a:ext cx="6828367" cy="4903498"/>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4529" y="2973516"/>
            <a:ext cx="2179638" cy="1560621"/>
          </a:xfrm>
          <a:prstGeom prst="rect">
            <a:avLst/>
          </a:prstGeom>
        </p:spPr>
      </p:pic>
      <p:sp>
        <p:nvSpPr>
          <p:cNvPr id="6" name="TextBox 5"/>
          <p:cNvSpPr txBox="1"/>
          <p:nvPr/>
        </p:nvSpPr>
        <p:spPr>
          <a:xfrm>
            <a:off x="9753601" y="6453480"/>
            <a:ext cx="2302170" cy="369332"/>
          </a:xfrm>
          <a:prstGeom prst="rect">
            <a:avLst/>
          </a:prstGeom>
          <a:noFill/>
        </p:spPr>
        <p:txBody>
          <a:bodyPr wrap="none" rtlCol="0">
            <a:spAutoFit/>
          </a:bodyPr>
          <a:lstStyle/>
          <a:p>
            <a:r>
              <a:rPr lang="en-US" dirty="0" smtClean="0"/>
              <a:t>(Alger et al., in review)</a:t>
            </a:r>
            <a:endParaRPr lang="en-US" dirty="0"/>
          </a:p>
        </p:txBody>
      </p:sp>
    </p:spTree>
    <p:extLst>
      <p:ext uri="{BB962C8B-B14F-4D97-AF65-F5344CB8AC3E}">
        <p14:creationId xmlns:p14="http://schemas.microsoft.com/office/powerpoint/2010/main" val="3267060665"/>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06868" y="730881"/>
            <a:ext cx="11264999" cy="707886"/>
          </a:xfrm>
          <a:prstGeom prst="rect">
            <a:avLst/>
          </a:prstGeom>
          <a:noFill/>
        </p:spPr>
        <p:txBody>
          <a:bodyPr wrap="square" rtlCol="0">
            <a:spAutoFit/>
          </a:bodyPr>
          <a:lstStyle/>
          <a:p>
            <a:r>
              <a:rPr lang="en-US" sz="4000" u="sng" dirty="0" smtClean="0">
                <a:latin typeface="+mj-lt"/>
              </a:rPr>
              <a:t>Part II:</a:t>
            </a:r>
            <a:r>
              <a:rPr lang="en-US" sz="4000" dirty="0" smtClean="0">
                <a:latin typeface="+mj-lt"/>
              </a:rPr>
              <a:t> Results	Deformed Wing Virus Load</a:t>
            </a:r>
            <a:endParaRPr lang="en-US" b="1" dirty="0">
              <a:latin typeface="+mj-lt"/>
            </a:endParaRPr>
          </a:p>
        </p:txBody>
      </p:sp>
      <p:pic>
        <p:nvPicPr>
          <p:cNvPr id="2" name="Picture 1" descr="Exp2_DWV_load.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4167" y="1438766"/>
            <a:ext cx="7099300" cy="5098057"/>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4529" y="2973516"/>
            <a:ext cx="2179638" cy="1560621"/>
          </a:xfrm>
          <a:prstGeom prst="rect">
            <a:avLst/>
          </a:prstGeom>
        </p:spPr>
      </p:pic>
      <p:sp>
        <p:nvSpPr>
          <p:cNvPr id="6" name="TextBox 5"/>
          <p:cNvSpPr txBox="1"/>
          <p:nvPr/>
        </p:nvSpPr>
        <p:spPr>
          <a:xfrm>
            <a:off x="9753601" y="6453480"/>
            <a:ext cx="2302170" cy="369332"/>
          </a:xfrm>
          <a:prstGeom prst="rect">
            <a:avLst/>
          </a:prstGeom>
          <a:noFill/>
        </p:spPr>
        <p:txBody>
          <a:bodyPr wrap="none" rtlCol="0">
            <a:spAutoFit/>
          </a:bodyPr>
          <a:lstStyle/>
          <a:p>
            <a:r>
              <a:rPr lang="en-US" dirty="0" smtClean="0"/>
              <a:t>(Alger et al., in review)</a:t>
            </a:r>
            <a:endParaRPr lang="en-US" dirty="0"/>
          </a:p>
        </p:txBody>
      </p:sp>
    </p:spTree>
    <p:extLst>
      <p:ext uri="{BB962C8B-B14F-4D97-AF65-F5344CB8AC3E}">
        <p14:creationId xmlns:p14="http://schemas.microsoft.com/office/powerpoint/2010/main" val="2514845804"/>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06869" y="730881"/>
            <a:ext cx="10350598" cy="707886"/>
          </a:xfrm>
          <a:prstGeom prst="rect">
            <a:avLst/>
          </a:prstGeom>
          <a:noFill/>
        </p:spPr>
        <p:txBody>
          <a:bodyPr wrap="square" rtlCol="0">
            <a:spAutoFit/>
          </a:bodyPr>
          <a:lstStyle/>
          <a:p>
            <a:r>
              <a:rPr lang="en-US" sz="4000" u="sng" dirty="0" smtClean="0">
                <a:latin typeface="+mj-lt"/>
              </a:rPr>
              <a:t>Part II:</a:t>
            </a:r>
            <a:r>
              <a:rPr lang="en-US" sz="4000" dirty="0" smtClean="0">
                <a:latin typeface="+mj-lt"/>
              </a:rPr>
              <a:t> Results	Black Queen Cell Virus Load </a:t>
            </a:r>
            <a:endParaRPr lang="en-US" b="1" dirty="0">
              <a:latin typeface="+mj-lt"/>
            </a:endParaRPr>
          </a:p>
        </p:txBody>
      </p:sp>
      <p:pic>
        <p:nvPicPr>
          <p:cNvPr id="3" name="Picture 2" descr="Exp2_BQCV_load.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88167" y="1438767"/>
            <a:ext cx="7099300" cy="5098057"/>
          </a:xfrm>
          <a:prstGeom prst="rect">
            <a:avLst/>
          </a:prstGeom>
        </p:spPr>
      </p:pic>
      <p:pic>
        <p:nvPicPr>
          <p:cNvPr id="5" name="Picture 4" descr="BQCVIMG_1517-396x680.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5723" y="2235199"/>
            <a:ext cx="1834179" cy="3149601"/>
          </a:xfrm>
          <a:prstGeom prst="rect">
            <a:avLst/>
          </a:prstGeom>
        </p:spPr>
      </p:pic>
      <p:sp>
        <p:nvSpPr>
          <p:cNvPr id="6" name="TextBox 5"/>
          <p:cNvSpPr txBox="1"/>
          <p:nvPr/>
        </p:nvSpPr>
        <p:spPr>
          <a:xfrm>
            <a:off x="9753601" y="6453480"/>
            <a:ext cx="2302170" cy="369332"/>
          </a:xfrm>
          <a:prstGeom prst="rect">
            <a:avLst/>
          </a:prstGeom>
          <a:noFill/>
        </p:spPr>
        <p:txBody>
          <a:bodyPr wrap="none" rtlCol="0">
            <a:spAutoFit/>
          </a:bodyPr>
          <a:lstStyle/>
          <a:p>
            <a:r>
              <a:rPr lang="en-US" dirty="0" smtClean="0"/>
              <a:t>(Alger et al., in review)</a:t>
            </a:r>
            <a:endParaRPr lang="en-US" dirty="0"/>
          </a:p>
        </p:txBody>
      </p:sp>
    </p:spTree>
    <p:extLst>
      <p:ext uri="{BB962C8B-B14F-4D97-AF65-F5344CB8AC3E}">
        <p14:creationId xmlns:p14="http://schemas.microsoft.com/office/powerpoint/2010/main" val="2562104044"/>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Fig3.ti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3597" y="914397"/>
            <a:ext cx="10363203" cy="5181602"/>
          </a:xfrm>
          <a:prstGeom prst="rect">
            <a:avLst/>
          </a:prstGeom>
        </p:spPr>
      </p:pic>
      <p:sp>
        <p:nvSpPr>
          <p:cNvPr id="3" name="TextBox 2"/>
          <p:cNvSpPr txBox="1"/>
          <p:nvPr/>
        </p:nvSpPr>
        <p:spPr>
          <a:xfrm>
            <a:off x="9753601" y="6453480"/>
            <a:ext cx="2302170" cy="369332"/>
          </a:xfrm>
          <a:prstGeom prst="rect">
            <a:avLst/>
          </a:prstGeom>
          <a:noFill/>
        </p:spPr>
        <p:txBody>
          <a:bodyPr wrap="none" rtlCol="0">
            <a:spAutoFit/>
          </a:bodyPr>
          <a:lstStyle/>
          <a:p>
            <a:r>
              <a:rPr lang="en-US" dirty="0" smtClean="0"/>
              <a:t>(Alger et al., in review)</a:t>
            </a:r>
            <a:endParaRPr lang="en-US" dirty="0"/>
          </a:p>
        </p:txBody>
      </p:sp>
    </p:spTree>
    <p:extLst>
      <p:ext uri="{BB962C8B-B14F-4D97-AF65-F5344CB8AC3E}">
        <p14:creationId xmlns:p14="http://schemas.microsoft.com/office/powerpoint/2010/main" val="3315316718"/>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541420" y="1412895"/>
            <a:ext cx="10936706" cy="3785652"/>
          </a:xfrm>
          <a:prstGeom prst="rect">
            <a:avLst/>
          </a:prstGeom>
          <a:noFill/>
        </p:spPr>
        <p:txBody>
          <a:bodyPr wrap="square" rtlCol="0">
            <a:spAutoFit/>
          </a:bodyPr>
          <a:lstStyle/>
          <a:p>
            <a:r>
              <a:rPr lang="en-US" sz="4000" dirty="0" smtClean="0"/>
              <a:t>Compared to the Stationary (Control) hives, Exposed hives had:</a:t>
            </a:r>
          </a:p>
          <a:p>
            <a:pPr marL="571500" indent="-571500">
              <a:buFont typeface="Arial"/>
              <a:buChar char="•"/>
            </a:pPr>
            <a:r>
              <a:rPr lang="en-US" sz="4000" dirty="0" smtClean="0"/>
              <a:t>Higher DWV load and prevalence</a:t>
            </a:r>
          </a:p>
          <a:p>
            <a:pPr marL="571500" indent="-571500">
              <a:buFont typeface="Arial"/>
              <a:buChar char="•"/>
            </a:pPr>
            <a:r>
              <a:rPr lang="en-US" sz="4000" dirty="0" smtClean="0"/>
              <a:t>More frames of bees</a:t>
            </a:r>
          </a:p>
          <a:p>
            <a:pPr marL="571500" indent="-571500">
              <a:buFont typeface="Arial"/>
              <a:buChar char="•"/>
            </a:pPr>
            <a:r>
              <a:rPr lang="en-US" sz="4000" dirty="0" smtClean="0"/>
              <a:t>Similar BQCV loads, </a:t>
            </a:r>
            <a:r>
              <a:rPr lang="en-US" sz="4000" dirty="0" err="1" smtClean="0"/>
              <a:t>Varroa</a:t>
            </a:r>
            <a:r>
              <a:rPr lang="en-US" sz="4000" dirty="0" smtClean="0"/>
              <a:t> loads, Brood pattern</a:t>
            </a:r>
          </a:p>
          <a:p>
            <a:pPr marL="571500" indent="-571500">
              <a:buFont typeface="Arial"/>
              <a:buChar char="•"/>
            </a:pPr>
            <a:r>
              <a:rPr lang="en-US" sz="4000" dirty="0" smtClean="0"/>
              <a:t>No IAPV detected</a:t>
            </a:r>
            <a:r>
              <a:rPr lang="en-US" sz="4000" dirty="0"/>
              <a:t>	</a:t>
            </a:r>
          </a:p>
        </p:txBody>
      </p:sp>
      <p:sp>
        <p:nvSpPr>
          <p:cNvPr id="5" name="Title 3"/>
          <p:cNvSpPr>
            <a:spLocks noGrp="1"/>
          </p:cNvSpPr>
          <p:nvPr>
            <p:ph type="title"/>
          </p:nvPr>
        </p:nvSpPr>
        <p:spPr>
          <a:xfrm>
            <a:off x="838200" y="87332"/>
            <a:ext cx="10515600" cy="1325563"/>
          </a:xfrm>
        </p:spPr>
        <p:txBody>
          <a:bodyPr>
            <a:normAutofit/>
          </a:bodyPr>
          <a:lstStyle/>
          <a:p>
            <a:pPr algn="ctr"/>
            <a:r>
              <a:rPr lang="en-US" sz="7200" dirty="0" smtClean="0"/>
              <a:t>Part II: Summary</a:t>
            </a:r>
            <a:endParaRPr lang="en-US" sz="7200" dirty="0"/>
          </a:p>
        </p:txBody>
      </p:sp>
    </p:spTree>
    <p:extLst>
      <p:ext uri="{BB962C8B-B14F-4D97-AF65-F5344CB8AC3E}">
        <p14:creationId xmlns:p14="http://schemas.microsoft.com/office/powerpoint/2010/main" val="2416528909"/>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270487" y="1175829"/>
            <a:ext cx="10936706" cy="5016758"/>
          </a:xfrm>
          <a:prstGeom prst="rect">
            <a:avLst/>
          </a:prstGeom>
          <a:noFill/>
        </p:spPr>
        <p:txBody>
          <a:bodyPr wrap="square" rtlCol="0">
            <a:spAutoFit/>
          </a:bodyPr>
          <a:lstStyle/>
          <a:p>
            <a:pPr marL="571500" indent="-571500">
              <a:buFont typeface="Arial"/>
              <a:buChar char="•"/>
            </a:pPr>
            <a:r>
              <a:rPr lang="en-US" sz="4000" dirty="0" smtClean="0"/>
              <a:t>Negative effects of </a:t>
            </a:r>
            <a:r>
              <a:rPr lang="en-US" sz="4000" dirty="0"/>
              <a:t>m</a:t>
            </a:r>
            <a:r>
              <a:rPr lang="en-US" sz="4000" dirty="0" smtClean="0"/>
              <a:t>igratory conditions: 				Reduced bee population 		</a:t>
            </a:r>
          </a:p>
          <a:p>
            <a:r>
              <a:rPr lang="en-US" sz="4000" dirty="0"/>
              <a:t>	</a:t>
            </a:r>
            <a:r>
              <a:rPr lang="en-US" sz="4000" dirty="0" smtClean="0"/>
              <a:t>	Increased BQCV load </a:t>
            </a:r>
          </a:p>
          <a:p>
            <a:pPr marL="571500" indent="-571500">
              <a:buFont typeface="Arial"/>
              <a:buChar char="•"/>
            </a:pPr>
            <a:r>
              <a:rPr lang="en-US" sz="4000" dirty="0" smtClean="0"/>
              <a:t>Positive effects of migratory conditions: </a:t>
            </a:r>
          </a:p>
          <a:p>
            <a:r>
              <a:rPr lang="en-US" sz="4000" dirty="0"/>
              <a:t>	</a:t>
            </a:r>
            <a:r>
              <a:rPr lang="en-US" sz="4000" dirty="0" smtClean="0"/>
              <a:t>	Reduced </a:t>
            </a:r>
            <a:r>
              <a:rPr lang="en-US" sz="4000" i="1" dirty="0" err="1"/>
              <a:t>V</a:t>
            </a:r>
            <a:r>
              <a:rPr lang="en-US" sz="4000" i="1" dirty="0" err="1" smtClean="0"/>
              <a:t>arroa</a:t>
            </a:r>
            <a:r>
              <a:rPr lang="en-US" sz="4000" dirty="0" smtClean="0"/>
              <a:t> load</a:t>
            </a:r>
          </a:p>
          <a:p>
            <a:pPr marL="571500" indent="-571500">
              <a:buFont typeface="Arial"/>
              <a:buChar char="•"/>
            </a:pPr>
            <a:r>
              <a:rPr lang="en-US" sz="4000" dirty="0" smtClean="0"/>
              <a:t>The DWV load increased in the exposed group after one month foraging alongside the migratory group.</a:t>
            </a:r>
          </a:p>
        </p:txBody>
      </p:sp>
      <p:sp>
        <p:nvSpPr>
          <p:cNvPr id="5" name="Title 3"/>
          <p:cNvSpPr>
            <a:spLocks noGrp="1"/>
          </p:cNvSpPr>
          <p:nvPr>
            <p:ph type="title"/>
          </p:nvPr>
        </p:nvSpPr>
        <p:spPr>
          <a:xfrm>
            <a:off x="838200" y="87332"/>
            <a:ext cx="10515600" cy="1325563"/>
          </a:xfrm>
        </p:spPr>
        <p:txBody>
          <a:bodyPr>
            <a:normAutofit/>
          </a:bodyPr>
          <a:lstStyle/>
          <a:p>
            <a:pPr algn="ctr"/>
            <a:r>
              <a:rPr lang="en-US" sz="7200" dirty="0" smtClean="0"/>
              <a:t>Overall Summary</a:t>
            </a:r>
            <a:endParaRPr lang="en-US" sz="7200" dirty="0"/>
          </a:p>
        </p:txBody>
      </p:sp>
    </p:spTree>
    <p:extLst>
      <p:ext uri="{BB962C8B-B14F-4D97-AF65-F5344CB8AC3E}">
        <p14:creationId xmlns:p14="http://schemas.microsoft.com/office/powerpoint/2010/main" val="431958419"/>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492087" cy="7724274"/>
          </a:xfrm>
          <a:prstGeom prst="rect">
            <a:avLst/>
          </a:prstGeom>
        </p:spPr>
      </p:pic>
      <p:sp>
        <p:nvSpPr>
          <p:cNvPr id="4" name="Title 3"/>
          <p:cNvSpPr>
            <a:spLocks noGrp="1"/>
          </p:cNvSpPr>
          <p:nvPr>
            <p:ph type="title"/>
          </p:nvPr>
        </p:nvSpPr>
        <p:spPr>
          <a:xfrm>
            <a:off x="-2362200" y="2806469"/>
            <a:ext cx="10515600" cy="1325563"/>
          </a:xfrm>
        </p:spPr>
        <p:txBody>
          <a:bodyPr>
            <a:normAutofit/>
          </a:bodyPr>
          <a:lstStyle/>
          <a:p>
            <a:pPr algn="ctr"/>
            <a:r>
              <a:rPr lang="en-US" sz="8800" dirty="0" smtClean="0">
                <a:solidFill>
                  <a:schemeClr val="bg1"/>
                </a:solidFill>
              </a:rPr>
              <a:t>Thank You!</a:t>
            </a:r>
            <a:endParaRPr lang="en-US" sz="8800" dirty="0">
              <a:solidFill>
                <a:schemeClr val="bg1"/>
              </a:solidFill>
            </a:endParaRPr>
          </a:p>
        </p:txBody>
      </p:sp>
    </p:spTree>
    <p:extLst>
      <p:ext uri="{BB962C8B-B14F-4D97-AF65-F5344CB8AC3E}">
        <p14:creationId xmlns:p14="http://schemas.microsoft.com/office/powerpoint/2010/main" val="267568885"/>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492087" cy="7724274"/>
          </a:xfrm>
          <a:prstGeom prst="rect">
            <a:avLst/>
          </a:prstGeom>
        </p:spPr>
      </p:pic>
      <p:sp>
        <p:nvSpPr>
          <p:cNvPr id="4" name="Title 3"/>
          <p:cNvSpPr>
            <a:spLocks noGrp="1"/>
          </p:cNvSpPr>
          <p:nvPr>
            <p:ph type="title"/>
          </p:nvPr>
        </p:nvSpPr>
        <p:spPr>
          <a:xfrm>
            <a:off x="-2362200" y="2806469"/>
            <a:ext cx="10515600" cy="1325563"/>
          </a:xfrm>
        </p:spPr>
        <p:txBody>
          <a:bodyPr>
            <a:normAutofit/>
          </a:bodyPr>
          <a:lstStyle/>
          <a:p>
            <a:pPr algn="ctr"/>
            <a:r>
              <a:rPr lang="en-US" sz="8800" smtClean="0">
                <a:solidFill>
                  <a:schemeClr val="bg1"/>
                </a:solidFill>
              </a:rPr>
              <a:t>Questions?</a:t>
            </a:r>
            <a:endParaRPr lang="en-US" sz="8800" dirty="0">
              <a:solidFill>
                <a:schemeClr val="bg1"/>
              </a:solidFill>
            </a:endParaRPr>
          </a:p>
        </p:txBody>
      </p:sp>
    </p:spTree>
    <p:extLst>
      <p:ext uri="{BB962C8B-B14F-4D97-AF65-F5344CB8AC3E}">
        <p14:creationId xmlns:p14="http://schemas.microsoft.com/office/powerpoint/2010/main" val="1894590841"/>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06868" y="376938"/>
            <a:ext cx="11264999" cy="707886"/>
          </a:xfrm>
          <a:prstGeom prst="rect">
            <a:avLst/>
          </a:prstGeom>
          <a:noFill/>
        </p:spPr>
        <p:txBody>
          <a:bodyPr wrap="square" rtlCol="0">
            <a:spAutoFit/>
          </a:bodyPr>
          <a:lstStyle/>
          <a:p>
            <a:r>
              <a:rPr lang="en-US" sz="4000" u="sng" dirty="0" smtClean="0">
                <a:latin typeface="+mj-lt"/>
              </a:rPr>
              <a:t>Part II:</a:t>
            </a:r>
            <a:r>
              <a:rPr lang="en-US" sz="4000" dirty="0" smtClean="0">
                <a:latin typeface="+mj-lt"/>
              </a:rPr>
              <a:t> Results	Deformed Wing Virus Load</a:t>
            </a:r>
            <a:endParaRPr lang="en-US" b="1" dirty="0">
              <a:latin typeface="+mj-lt"/>
            </a:endParaRPr>
          </a:p>
        </p:txBody>
      </p:sp>
      <p:sp>
        <p:nvSpPr>
          <p:cNvPr id="6" name="TextBox 5"/>
          <p:cNvSpPr txBox="1"/>
          <p:nvPr/>
        </p:nvSpPr>
        <p:spPr>
          <a:xfrm>
            <a:off x="537534" y="1283144"/>
            <a:ext cx="11192933" cy="5632311"/>
          </a:xfrm>
          <a:prstGeom prst="rect">
            <a:avLst/>
          </a:prstGeom>
          <a:noFill/>
        </p:spPr>
        <p:txBody>
          <a:bodyPr wrap="square" rtlCol="0">
            <a:spAutoFit/>
          </a:bodyPr>
          <a:lstStyle/>
          <a:p>
            <a:endParaRPr lang="en-US" sz="4000" dirty="0" smtClean="0"/>
          </a:p>
          <a:p>
            <a:r>
              <a:rPr lang="en-US" sz="4000" b="1" dirty="0" smtClean="0"/>
              <a:t>Within the colony transmission</a:t>
            </a:r>
          </a:p>
          <a:p>
            <a:pPr marL="1485900" lvl="2" indent="-571500">
              <a:buFont typeface="Arial"/>
              <a:buChar char="•"/>
            </a:pPr>
            <a:r>
              <a:rPr lang="en-US" sz="4000" dirty="0" smtClean="0"/>
              <a:t>Increases with higher bee populations and higher </a:t>
            </a:r>
            <a:r>
              <a:rPr lang="en-US" sz="4000" i="1" dirty="0" err="1"/>
              <a:t>V</a:t>
            </a:r>
            <a:r>
              <a:rPr lang="en-US" sz="4000" i="1" dirty="0" err="1" smtClean="0"/>
              <a:t>arroa</a:t>
            </a:r>
            <a:r>
              <a:rPr lang="en-US" sz="4000" dirty="0" smtClean="0"/>
              <a:t> loads (DWV vector)</a:t>
            </a:r>
          </a:p>
          <a:p>
            <a:pPr marL="1485900" lvl="2" indent="-571500">
              <a:buFont typeface="Arial"/>
              <a:buChar char="•"/>
            </a:pPr>
            <a:endParaRPr lang="en-US" sz="4000" dirty="0" smtClean="0"/>
          </a:p>
          <a:p>
            <a:r>
              <a:rPr lang="en-US" sz="4000" b="1" dirty="0" smtClean="0"/>
              <a:t>Between colony </a:t>
            </a:r>
            <a:r>
              <a:rPr lang="en-US" sz="4000" b="1" dirty="0"/>
              <a:t>transmission</a:t>
            </a:r>
          </a:p>
          <a:p>
            <a:pPr marL="1485900" lvl="2" indent="-571500">
              <a:buFont typeface="Arial"/>
              <a:buChar char="•"/>
            </a:pPr>
            <a:r>
              <a:rPr lang="en-US" sz="4000" dirty="0" smtClean="0"/>
              <a:t>Increases with higher colony density</a:t>
            </a:r>
            <a:br>
              <a:rPr lang="en-US" sz="4000" dirty="0" smtClean="0"/>
            </a:br>
            <a:r>
              <a:rPr lang="en-US" sz="4000" dirty="0" smtClean="0"/>
              <a:t/>
            </a:r>
            <a:br>
              <a:rPr lang="en-US" sz="4000" dirty="0" smtClean="0"/>
            </a:br>
            <a:endParaRPr lang="en-US" sz="4000" dirty="0" smtClean="0"/>
          </a:p>
        </p:txBody>
      </p:sp>
    </p:spTree>
    <p:extLst>
      <p:ext uri="{BB962C8B-B14F-4D97-AF65-F5344CB8AC3E}">
        <p14:creationId xmlns:p14="http://schemas.microsoft.com/office/powerpoint/2010/main" val="2110925171"/>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0856785" y="6327815"/>
            <a:ext cx="869499" cy="369332"/>
          </a:xfrm>
          <a:prstGeom prst="rect">
            <a:avLst/>
          </a:prstGeom>
          <a:noFill/>
        </p:spPr>
        <p:txBody>
          <a:bodyPr wrap="none" rtlCol="0">
            <a:spAutoFit/>
          </a:bodyPr>
          <a:lstStyle/>
          <a:p>
            <a:r>
              <a:rPr lang="en-US" dirty="0" err="1"/>
              <a:t>e</a:t>
            </a:r>
            <a:r>
              <a:rPr lang="en-US" dirty="0" err="1" smtClean="0"/>
              <a:t>sa.org</a:t>
            </a:r>
            <a:endParaRPr lang="en-US" dirty="0"/>
          </a:p>
        </p:txBody>
      </p:sp>
      <p:pic>
        <p:nvPicPr>
          <p:cNvPr id="7" name="Picture 6" descr="Bees1.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3999" y="696197"/>
            <a:ext cx="10042876" cy="5247403"/>
          </a:xfrm>
          <a:prstGeom prst="rect">
            <a:avLst/>
          </a:prstGeom>
        </p:spPr>
      </p:pic>
    </p:spTree>
    <p:extLst>
      <p:ext uri="{BB962C8B-B14F-4D97-AF65-F5344CB8AC3E}">
        <p14:creationId xmlns:p14="http://schemas.microsoft.com/office/powerpoint/2010/main" val="1596892343"/>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80420540_IMG_3442 I B Smith Jr USDA.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15513" y="289400"/>
            <a:ext cx="9081985" cy="3091367"/>
          </a:xfrm>
          <a:prstGeom prst="rect">
            <a:avLst/>
          </a:prstGeom>
        </p:spPr>
      </p:pic>
      <p:pic>
        <p:nvPicPr>
          <p:cNvPr id="7" name="Picture 6" descr="IMG_1980.jp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10821" y="3583224"/>
            <a:ext cx="4199046" cy="3149286"/>
          </a:xfrm>
          <a:prstGeom prst="rect">
            <a:avLst/>
          </a:prstGeom>
        </p:spPr>
      </p:pic>
      <p:sp>
        <p:nvSpPr>
          <p:cNvPr id="8" name="TextBox 7"/>
          <p:cNvSpPr txBox="1"/>
          <p:nvPr/>
        </p:nvSpPr>
        <p:spPr>
          <a:xfrm>
            <a:off x="1980334" y="3817077"/>
            <a:ext cx="4697906" cy="1846659"/>
          </a:xfrm>
          <a:prstGeom prst="rect">
            <a:avLst/>
          </a:prstGeom>
          <a:noFill/>
        </p:spPr>
        <p:txBody>
          <a:bodyPr wrap="square" rtlCol="0">
            <a:spAutoFit/>
          </a:bodyPr>
          <a:lstStyle/>
          <a:p>
            <a:r>
              <a:rPr lang="en-US" sz="3200" dirty="0" smtClean="0"/>
              <a:t>US Beekeepers lost 44% </a:t>
            </a:r>
          </a:p>
          <a:p>
            <a:r>
              <a:rPr lang="en-US" sz="3200" dirty="0" smtClean="0"/>
              <a:t>of their bees in 2015-16</a:t>
            </a:r>
          </a:p>
          <a:p>
            <a:endParaRPr lang="en-US" sz="3200" dirty="0"/>
          </a:p>
          <a:p>
            <a:r>
              <a:rPr lang="en-US" dirty="0" smtClean="0"/>
              <a:t>-</a:t>
            </a:r>
            <a:r>
              <a:rPr lang="en-US" dirty="0" err="1" smtClean="0"/>
              <a:t>Beeinformedpartnership.org</a:t>
            </a:r>
            <a:endParaRPr lang="en-US" dirty="0"/>
          </a:p>
        </p:txBody>
      </p:sp>
    </p:spTree>
    <p:extLst>
      <p:ext uri="{BB962C8B-B14F-4D97-AF65-F5344CB8AC3E}">
        <p14:creationId xmlns:p14="http://schemas.microsoft.com/office/powerpoint/2010/main" val="376411874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slide1.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4934" y="0"/>
            <a:ext cx="9144000" cy="6858000"/>
          </a:xfrm>
          <a:prstGeom prst="rect">
            <a:avLst/>
          </a:prstGeom>
        </p:spPr>
      </p:pic>
    </p:spTree>
    <p:extLst>
      <p:ext uri="{BB962C8B-B14F-4D97-AF65-F5344CB8AC3E}">
        <p14:creationId xmlns:p14="http://schemas.microsoft.com/office/powerpoint/2010/main" val="1493742665"/>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28916" y="411424"/>
            <a:ext cx="11908755" cy="1325563"/>
          </a:xfrm>
        </p:spPr>
        <p:txBody>
          <a:bodyPr>
            <a:noAutofit/>
          </a:bodyPr>
          <a:lstStyle/>
          <a:p>
            <a:pPr algn="ctr"/>
            <a:r>
              <a:rPr lang="en-US" sz="7200" dirty="0" smtClean="0"/>
              <a:t>Two Main Types of Apiaries</a:t>
            </a:r>
            <a:r>
              <a:rPr lang="mr-IN" sz="7200" dirty="0" smtClean="0"/>
              <a:t>…</a:t>
            </a:r>
            <a:endParaRPr lang="en-US" sz="72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95280" y="2768600"/>
            <a:ext cx="4816663" cy="3208639"/>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7957" y="2768600"/>
            <a:ext cx="4808053" cy="3203666"/>
          </a:xfrm>
          <a:prstGeom prst="rect">
            <a:avLst/>
          </a:prstGeom>
        </p:spPr>
      </p:pic>
      <p:sp>
        <p:nvSpPr>
          <p:cNvPr id="6" name="TextBox 5"/>
          <p:cNvSpPr txBox="1"/>
          <p:nvPr/>
        </p:nvSpPr>
        <p:spPr>
          <a:xfrm>
            <a:off x="5567424" y="3761773"/>
            <a:ext cx="1423686" cy="1107996"/>
          </a:xfrm>
          <a:prstGeom prst="rect">
            <a:avLst/>
          </a:prstGeom>
          <a:noFill/>
        </p:spPr>
        <p:txBody>
          <a:bodyPr wrap="square" rtlCol="0">
            <a:spAutoFit/>
          </a:bodyPr>
          <a:lstStyle/>
          <a:p>
            <a:r>
              <a:rPr lang="en-US" sz="6600" dirty="0" smtClean="0">
                <a:latin typeface="+mj-lt"/>
              </a:rPr>
              <a:t> vs.</a:t>
            </a:r>
            <a:endParaRPr lang="en-US" sz="6600" dirty="0">
              <a:latin typeface="+mj-lt"/>
            </a:endParaRPr>
          </a:p>
        </p:txBody>
      </p:sp>
      <p:sp>
        <p:nvSpPr>
          <p:cNvPr id="7" name="TextBox 6"/>
          <p:cNvSpPr txBox="1"/>
          <p:nvPr/>
        </p:nvSpPr>
        <p:spPr>
          <a:xfrm>
            <a:off x="1826948" y="2203010"/>
            <a:ext cx="3565003" cy="523220"/>
          </a:xfrm>
          <a:prstGeom prst="rect">
            <a:avLst/>
          </a:prstGeom>
          <a:noFill/>
        </p:spPr>
        <p:txBody>
          <a:bodyPr wrap="square" rtlCol="0">
            <a:spAutoFit/>
          </a:bodyPr>
          <a:lstStyle/>
          <a:p>
            <a:r>
              <a:rPr lang="en-US" sz="2800" dirty="0" smtClean="0"/>
              <a:t>  Stationary</a:t>
            </a:r>
            <a:endParaRPr lang="en-US" sz="2800" dirty="0"/>
          </a:p>
        </p:txBody>
      </p:sp>
      <p:sp>
        <p:nvSpPr>
          <p:cNvPr id="8" name="TextBox 7"/>
          <p:cNvSpPr txBox="1"/>
          <p:nvPr/>
        </p:nvSpPr>
        <p:spPr>
          <a:xfrm>
            <a:off x="8472668" y="2203010"/>
            <a:ext cx="3565003" cy="523220"/>
          </a:xfrm>
          <a:prstGeom prst="rect">
            <a:avLst/>
          </a:prstGeom>
          <a:noFill/>
        </p:spPr>
        <p:txBody>
          <a:bodyPr wrap="square" rtlCol="0">
            <a:spAutoFit/>
          </a:bodyPr>
          <a:lstStyle/>
          <a:p>
            <a:r>
              <a:rPr lang="en-US" sz="2800" dirty="0" smtClean="0"/>
              <a:t>    Migratory</a:t>
            </a:r>
            <a:endParaRPr lang="en-US" sz="2800" dirty="0"/>
          </a:p>
        </p:txBody>
      </p:sp>
      <p:sp>
        <p:nvSpPr>
          <p:cNvPr id="9" name="TextBox 8"/>
          <p:cNvSpPr txBox="1"/>
          <p:nvPr/>
        </p:nvSpPr>
        <p:spPr>
          <a:xfrm>
            <a:off x="6991110" y="5972266"/>
            <a:ext cx="3090863" cy="338554"/>
          </a:xfrm>
          <a:prstGeom prst="rect">
            <a:avLst/>
          </a:prstGeom>
          <a:noFill/>
        </p:spPr>
        <p:txBody>
          <a:bodyPr wrap="square" rtlCol="0">
            <a:spAutoFit/>
          </a:bodyPr>
          <a:lstStyle/>
          <a:p>
            <a:r>
              <a:rPr lang="en-US" sz="1600" dirty="0" err="1" smtClean="0"/>
              <a:t>waywardspark.com</a:t>
            </a:r>
            <a:endParaRPr lang="en-US" sz="1600" dirty="0"/>
          </a:p>
        </p:txBody>
      </p:sp>
      <p:sp>
        <p:nvSpPr>
          <p:cNvPr id="10" name="TextBox 9"/>
          <p:cNvSpPr txBox="1"/>
          <p:nvPr/>
        </p:nvSpPr>
        <p:spPr>
          <a:xfrm>
            <a:off x="307957" y="5972266"/>
            <a:ext cx="3090863" cy="338554"/>
          </a:xfrm>
          <a:prstGeom prst="rect">
            <a:avLst/>
          </a:prstGeom>
          <a:noFill/>
        </p:spPr>
        <p:txBody>
          <a:bodyPr wrap="square" rtlCol="0">
            <a:spAutoFit/>
          </a:bodyPr>
          <a:lstStyle/>
          <a:p>
            <a:r>
              <a:rPr lang="en-US" sz="1600" smtClean="0"/>
              <a:t>bedillionhoneyfarm.com</a:t>
            </a:r>
            <a:endParaRPr lang="en-US" sz="1600" dirty="0"/>
          </a:p>
        </p:txBody>
      </p:sp>
    </p:spTree>
    <p:extLst>
      <p:ext uri="{BB962C8B-B14F-4D97-AF65-F5344CB8AC3E}">
        <p14:creationId xmlns:p14="http://schemas.microsoft.com/office/powerpoint/2010/main" val="1136170739"/>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migratory-beekeeping-worksheet.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412895"/>
            <a:ext cx="7410871" cy="5233928"/>
          </a:xfrm>
          <a:prstGeom prst="rect">
            <a:avLst/>
          </a:prstGeom>
        </p:spPr>
      </p:pic>
      <p:sp>
        <p:nvSpPr>
          <p:cNvPr id="4" name="Title 3"/>
          <p:cNvSpPr>
            <a:spLocks noGrp="1"/>
          </p:cNvSpPr>
          <p:nvPr>
            <p:ph type="title"/>
          </p:nvPr>
        </p:nvSpPr>
        <p:spPr>
          <a:xfrm>
            <a:off x="838200" y="87332"/>
            <a:ext cx="10515600" cy="1325563"/>
          </a:xfrm>
        </p:spPr>
        <p:txBody>
          <a:bodyPr>
            <a:normAutofit/>
          </a:bodyPr>
          <a:lstStyle/>
          <a:p>
            <a:pPr algn="ctr"/>
            <a:r>
              <a:rPr lang="en-US" sz="7200" dirty="0" smtClean="0"/>
              <a:t>Migratory</a:t>
            </a:r>
            <a:endParaRPr lang="en-US" sz="7200" dirty="0"/>
          </a:p>
        </p:txBody>
      </p:sp>
      <p:sp>
        <p:nvSpPr>
          <p:cNvPr id="5" name="TextBox 4"/>
          <p:cNvSpPr txBox="1"/>
          <p:nvPr/>
        </p:nvSpPr>
        <p:spPr>
          <a:xfrm>
            <a:off x="7086600" y="1685925"/>
            <a:ext cx="4714875" cy="4278094"/>
          </a:xfrm>
          <a:prstGeom prst="rect">
            <a:avLst/>
          </a:prstGeom>
          <a:noFill/>
        </p:spPr>
        <p:txBody>
          <a:bodyPr wrap="square" rtlCol="0">
            <a:spAutoFit/>
          </a:bodyPr>
          <a:lstStyle/>
          <a:p>
            <a:pPr marL="285750" indent="-285750">
              <a:buFont typeface="Arial" charset="0"/>
              <a:buChar char="•"/>
            </a:pPr>
            <a:r>
              <a:rPr lang="en-US" sz="3200" dirty="0" smtClean="0"/>
              <a:t>Pollination Contracts</a:t>
            </a:r>
          </a:p>
          <a:p>
            <a:pPr marL="1200150" lvl="2" indent="-285750">
              <a:buFont typeface="Arial" charset="0"/>
              <a:buChar char="•"/>
            </a:pPr>
            <a:r>
              <a:rPr lang="en-US" sz="2400" i="1" dirty="0" smtClean="0"/>
              <a:t>Almonds</a:t>
            </a:r>
          </a:p>
          <a:p>
            <a:pPr marL="1200150" lvl="2" indent="-285750">
              <a:buFont typeface="Arial" charset="0"/>
              <a:buChar char="•"/>
            </a:pPr>
            <a:r>
              <a:rPr lang="en-US" sz="2400" i="1" dirty="0" smtClean="0"/>
              <a:t>Citrus </a:t>
            </a:r>
          </a:p>
          <a:p>
            <a:pPr marL="1200150" lvl="2" indent="-285750">
              <a:buFont typeface="Arial" charset="0"/>
              <a:buChar char="•"/>
            </a:pPr>
            <a:r>
              <a:rPr lang="en-US" sz="2400" i="1" dirty="0" smtClean="0"/>
              <a:t>Blueberries</a:t>
            </a:r>
            <a:endParaRPr lang="en-US" sz="2400" dirty="0" smtClean="0"/>
          </a:p>
          <a:p>
            <a:pPr marL="285750" indent="-285750">
              <a:buFont typeface="Arial" charset="0"/>
              <a:buChar char="•"/>
            </a:pPr>
            <a:endParaRPr lang="en-US" sz="3200" dirty="0" smtClean="0"/>
          </a:p>
          <a:p>
            <a:pPr marL="285750" indent="-285750">
              <a:buFont typeface="Arial" charset="0"/>
              <a:buChar char="•"/>
            </a:pPr>
            <a:r>
              <a:rPr lang="en-US" sz="3200" dirty="0" smtClean="0"/>
              <a:t>~60% of US colonies pollinate almonds</a:t>
            </a:r>
          </a:p>
          <a:p>
            <a:pPr marL="285750" indent="-285750">
              <a:buFont typeface="Arial" charset="0"/>
              <a:buChar char="•"/>
            </a:pPr>
            <a:endParaRPr lang="en-US" sz="3600" dirty="0"/>
          </a:p>
          <a:p>
            <a:pPr marL="285750" indent="-285750">
              <a:buFont typeface="Arial" charset="0"/>
              <a:buChar char="•"/>
            </a:pPr>
            <a:r>
              <a:rPr lang="en-US" sz="3600" dirty="0" smtClean="0"/>
              <a:t>$14.6 billion industry</a:t>
            </a:r>
          </a:p>
        </p:txBody>
      </p:sp>
      <p:sp>
        <p:nvSpPr>
          <p:cNvPr id="6" name="TextBox 5"/>
          <p:cNvSpPr txBox="1"/>
          <p:nvPr/>
        </p:nvSpPr>
        <p:spPr>
          <a:xfrm>
            <a:off x="9400973" y="4883711"/>
            <a:ext cx="1952827" cy="338554"/>
          </a:xfrm>
          <a:prstGeom prst="rect">
            <a:avLst/>
          </a:prstGeom>
          <a:noFill/>
        </p:spPr>
        <p:txBody>
          <a:bodyPr wrap="square" rtlCol="0">
            <a:spAutoFit/>
          </a:bodyPr>
          <a:lstStyle/>
          <a:p>
            <a:r>
              <a:rPr lang="en-US" sz="1600" dirty="0" smtClean="0"/>
              <a:t>(</a:t>
            </a:r>
            <a:r>
              <a:rPr lang="en-US" sz="1600" dirty="0" err="1" smtClean="0"/>
              <a:t>Cavigli</a:t>
            </a:r>
            <a:r>
              <a:rPr lang="en-US" sz="1600" dirty="0" smtClean="0"/>
              <a:t> et al., 2016)</a:t>
            </a:r>
            <a:endParaRPr lang="en-US" sz="1600" dirty="0"/>
          </a:p>
        </p:txBody>
      </p:sp>
      <p:sp>
        <p:nvSpPr>
          <p:cNvPr id="7" name="TextBox 6"/>
          <p:cNvSpPr txBox="1"/>
          <p:nvPr/>
        </p:nvSpPr>
        <p:spPr>
          <a:xfrm>
            <a:off x="9400973" y="5996342"/>
            <a:ext cx="2710345" cy="338554"/>
          </a:xfrm>
          <a:prstGeom prst="rect">
            <a:avLst/>
          </a:prstGeom>
          <a:noFill/>
        </p:spPr>
        <p:txBody>
          <a:bodyPr wrap="square" rtlCol="0">
            <a:spAutoFit/>
          </a:bodyPr>
          <a:lstStyle/>
          <a:p>
            <a:r>
              <a:rPr lang="en-US" sz="1600" dirty="0" smtClean="0"/>
              <a:t>(Morse &amp; </a:t>
            </a:r>
            <a:r>
              <a:rPr lang="en-US" sz="1600" dirty="0" err="1" smtClean="0"/>
              <a:t>Calderone</a:t>
            </a:r>
            <a:r>
              <a:rPr lang="en-US" sz="1600" dirty="0" smtClean="0"/>
              <a:t>, 2000)</a:t>
            </a:r>
            <a:endParaRPr lang="en-US" sz="1600" dirty="0"/>
          </a:p>
        </p:txBody>
      </p:sp>
    </p:spTree>
    <p:extLst>
      <p:ext uri="{BB962C8B-B14F-4D97-AF65-F5344CB8AC3E}">
        <p14:creationId xmlns:p14="http://schemas.microsoft.com/office/powerpoint/2010/main" val="1273544507"/>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3920</TotalTime>
  <Words>1371</Words>
  <Application>Microsoft Macintosh PowerPoint</Application>
  <PresentationFormat>Custom</PresentationFormat>
  <Paragraphs>212</Paragraphs>
  <Slides>48</Slides>
  <Notes>17</Notes>
  <HiddenSlides>0</HiddenSlides>
  <MMClips>0</MMClips>
  <ScaleCrop>false</ScaleCrop>
  <HeadingPairs>
    <vt:vector size="4" baseType="variant">
      <vt:variant>
        <vt:lpstr>Theme</vt:lpstr>
      </vt:variant>
      <vt:variant>
        <vt:i4>1</vt:i4>
      </vt:variant>
      <vt:variant>
        <vt:lpstr>Slide Titles</vt:lpstr>
      </vt:variant>
      <vt:variant>
        <vt:i4>48</vt:i4>
      </vt:variant>
    </vt:vector>
  </HeadingPairs>
  <TitlesOfParts>
    <vt:vector size="49" baseType="lpstr">
      <vt:lpstr>Office Theme</vt:lpstr>
      <vt:lpstr>Homesick: impacts of migratory beekeeping on honey bee disease and colony health</vt:lpstr>
      <vt:lpstr>Acknowledgments</vt:lpstr>
      <vt:lpstr>PowerPoint Presentation</vt:lpstr>
      <vt:lpstr>And Most of all, our Backers…</vt:lpstr>
      <vt:lpstr>PowerPoint Presentation</vt:lpstr>
      <vt:lpstr>PowerPoint Presentation</vt:lpstr>
      <vt:lpstr>PowerPoint Presentation</vt:lpstr>
      <vt:lpstr>Two Main Types of Apiaries…</vt:lpstr>
      <vt:lpstr>Migratory</vt:lpstr>
      <vt:lpstr>PowerPoint Presentation</vt:lpstr>
      <vt:lpstr>PowerPoint Presentation</vt:lpstr>
      <vt:lpstr>PowerPoint Presentation</vt:lpstr>
      <vt:lpstr>PowerPoint Presentation</vt:lpstr>
      <vt:lpstr>The big question!</vt:lpstr>
      <vt:lpstr>Honey Bee Pathogens:</vt:lpstr>
      <vt:lpstr>Previous work…</vt:lpstr>
      <vt:lpstr>Preliminary Data from VT  National Honey Bee Survey</vt:lpstr>
      <vt:lpstr>Previous work…</vt:lpstr>
      <vt:lpstr>PowerPoint Presentation</vt:lpstr>
      <vt:lpstr>Experimental Design</vt:lpstr>
      <vt:lpstr>Experimental Design</vt:lpstr>
      <vt:lpstr>PowerPoint Presentation</vt:lpstr>
      <vt:lpstr>PowerPoint Presentation</vt:lpstr>
      <vt:lpstr>    Do migratory colonies have higher pathogen levels than stationary colonies?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Part I: Summary</vt:lpstr>
      <vt:lpstr>    Can migratory colonies infect stationary colonies upon their return?</vt:lpstr>
      <vt:lpstr>PowerPoint Presentation</vt:lpstr>
      <vt:lpstr>    Can migratory colonies infect stationary colonies upon their return?</vt:lpstr>
      <vt:lpstr>PowerPoint Presentation</vt:lpstr>
      <vt:lpstr>PowerPoint Presentation</vt:lpstr>
      <vt:lpstr>PowerPoint Presentation</vt:lpstr>
      <vt:lpstr>PowerPoint Presentation</vt:lpstr>
      <vt:lpstr>PowerPoint Presentation</vt:lpstr>
      <vt:lpstr>PowerPoint Presentation</vt:lpstr>
      <vt:lpstr>Part II: Summary</vt:lpstr>
      <vt:lpstr>Overall Summary</vt:lpstr>
      <vt:lpstr>Thank You!</vt:lpstr>
      <vt:lpstr>Questions?</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Home sick: Effects of migratory beekeeping on honey bee disease</dc:title>
  <dc:creator>Alex Burnham</dc:creator>
  <cp:lastModifiedBy>Samantha</cp:lastModifiedBy>
  <cp:revision>146</cp:revision>
  <dcterms:created xsi:type="dcterms:W3CDTF">2017-01-21T20:20:51Z</dcterms:created>
  <dcterms:modified xsi:type="dcterms:W3CDTF">2018-03-26T22:42:57Z</dcterms:modified>
</cp:coreProperties>
</file>